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36"/>
  </p:notesMasterIdLst>
  <p:sldIdLst>
    <p:sldId id="256" r:id="rId2"/>
    <p:sldId id="368" r:id="rId3"/>
    <p:sldId id="369" r:id="rId4"/>
    <p:sldId id="321" r:id="rId5"/>
    <p:sldId id="324" r:id="rId6"/>
    <p:sldId id="329" r:id="rId7"/>
    <p:sldId id="322" r:id="rId8"/>
    <p:sldId id="332" r:id="rId9"/>
    <p:sldId id="330" r:id="rId10"/>
    <p:sldId id="370" r:id="rId11"/>
    <p:sldId id="347" r:id="rId12"/>
    <p:sldId id="351" r:id="rId13"/>
    <p:sldId id="354" r:id="rId14"/>
    <p:sldId id="360" r:id="rId15"/>
    <p:sldId id="270" r:id="rId16"/>
    <p:sldId id="313" r:id="rId17"/>
    <p:sldId id="358" r:id="rId18"/>
    <p:sldId id="273" r:id="rId19"/>
    <p:sldId id="315" r:id="rId20"/>
    <p:sldId id="278" r:id="rId21"/>
    <p:sldId id="362" r:id="rId22"/>
    <p:sldId id="363" r:id="rId23"/>
    <p:sldId id="280" r:id="rId24"/>
    <p:sldId id="364" r:id="rId25"/>
    <p:sldId id="318" r:id="rId26"/>
    <p:sldId id="281" r:id="rId27"/>
    <p:sldId id="320" r:id="rId28"/>
    <p:sldId id="374" r:id="rId29"/>
    <p:sldId id="371" r:id="rId30"/>
    <p:sldId id="373" r:id="rId31"/>
    <p:sldId id="372" r:id="rId32"/>
    <p:sldId id="375" r:id="rId33"/>
    <p:sldId id="377" r:id="rId34"/>
    <p:sldId id="376"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hyperlink" Target="http://blogs.ubc.ca/biology321/?page_id=62"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blogs.ubc.ca/biology321/?page_id=62" TargetMode="External"/><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BE4CE3-CA9C-45E7-8068-3E1E6446841C}" type="doc">
      <dgm:prSet loTypeId="urn:microsoft.com/office/officeart/2005/8/layout/vList4" loCatId="list" qsTypeId="urn:microsoft.com/office/officeart/2005/8/quickstyle/3d3" qsCatId="3D" csTypeId="urn:microsoft.com/office/officeart/2005/8/colors/accent1_1" csCatId="accent1" phldr="1"/>
      <dgm:spPr/>
      <dgm:t>
        <a:bodyPr/>
        <a:lstStyle/>
        <a:p>
          <a:endParaRPr lang="ru-RU"/>
        </a:p>
      </dgm:t>
    </dgm:pt>
    <dgm:pt modelId="{303EA2E7-E33F-4497-911A-1F119192F5CE}">
      <dgm:prSet phldrT="[Текст]"/>
      <dgm:spPr/>
      <dgm:t>
        <a:bodyPr/>
        <a:lstStyle/>
        <a:p>
          <a:r>
            <a:rPr lang="en-US" u="sng" dirty="0">
              <a:solidFill>
                <a:schemeClr val="accent1">
                  <a:lumMod val="75000"/>
                </a:schemeClr>
              </a:solidFill>
            </a:rPr>
            <a:t>Phylum </a:t>
          </a:r>
          <a:r>
            <a:rPr lang="en-US" u="sng" dirty="0" err="1">
              <a:solidFill>
                <a:schemeClr val="accent1">
                  <a:lumMod val="75000"/>
                </a:schemeClr>
              </a:solidFill>
            </a:rPr>
            <a:t>Marchantiophyta</a:t>
          </a:r>
          <a:r>
            <a:rPr lang="en-US" u="sng" dirty="0">
              <a:solidFill>
                <a:schemeClr val="accent1">
                  <a:lumMod val="75000"/>
                </a:schemeClr>
              </a:solidFill>
            </a:rPr>
            <a:t> </a:t>
          </a:r>
          <a:r>
            <a:rPr lang="en-US" dirty="0"/>
            <a:t>– Liverworts (</a:t>
          </a:r>
          <a:r>
            <a:rPr lang="en-US" dirty="0" err="1"/>
            <a:t>Hepaticophyta</a:t>
          </a:r>
          <a:r>
            <a:rPr lang="en-US" dirty="0"/>
            <a:t>), </a:t>
          </a:r>
          <a:br>
            <a:rPr lang="en-US" dirty="0"/>
          </a:br>
          <a:r>
            <a:rPr lang="en-US" dirty="0"/>
            <a:t>(approximately 6,000 species worldwide)</a:t>
          </a:r>
          <a:endParaRPr lang="ru-RU" dirty="0"/>
        </a:p>
      </dgm:t>
    </dgm:pt>
    <dgm:pt modelId="{705A0403-6A2B-4182-ACF7-F358C8F900B4}" type="parTrans" cxnId="{9A75E2A9-F262-4AD4-8C7E-F90E7CAF417E}">
      <dgm:prSet/>
      <dgm:spPr/>
      <dgm:t>
        <a:bodyPr/>
        <a:lstStyle/>
        <a:p>
          <a:endParaRPr lang="ru-RU"/>
        </a:p>
      </dgm:t>
    </dgm:pt>
    <dgm:pt modelId="{51E8074C-CB43-4F11-AA8A-282E726FC2E5}" type="sibTrans" cxnId="{9A75E2A9-F262-4AD4-8C7E-F90E7CAF417E}">
      <dgm:prSet/>
      <dgm:spPr/>
      <dgm:t>
        <a:bodyPr/>
        <a:lstStyle/>
        <a:p>
          <a:endParaRPr lang="ru-RU"/>
        </a:p>
      </dgm:t>
    </dgm:pt>
    <dgm:pt modelId="{7FBD85E2-A5B8-45B7-8BE5-D40F4EE0FC3A}">
      <dgm:prSet phldrT="[Текст]"/>
      <dgm:spPr/>
      <dgm:t>
        <a:bodyPr/>
        <a:lstStyle/>
        <a:p>
          <a:r>
            <a:rPr lang="en-US" u="sng" dirty="0">
              <a:solidFill>
                <a:schemeClr val="accent1">
                  <a:lumMod val="75000"/>
                </a:schemeClr>
              </a:solidFill>
            </a:rPr>
            <a:t>Phylum Bryophyta</a:t>
          </a:r>
          <a:r>
            <a:rPr lang="en-US" dirty="0"/>
            <a:t> – Mosses (Bryophyta), </a:t>
          </a:r>
          <a:br>
            <a:rPr lang="en-US" dirty="0"/>
          </a:br>
          <a:r>
            <a:rPr lang="en-US" dirty="0"/>
            <a:t>(approximately 12,800 species worldwide)</a:t>
          </a:r>
          <a:endParaRPr lang="ru-RU" dirty="0"/>
        </a:p>
      </dgm:t>
    </dgm:pt>
    <dgm:pt modelId="{58A3852C-84A6-4858-B0EE-FAD9C81648B6}" type="parTrans" cxnId="{E4F70D02-7947-414C-A0F1-2068D8E53F60}">
      <dgm:prSet/>
      <dgm:spPr/>
      <dgm:t>
        <a:bodyPr/>
        <a:lstStyle/>
        <a:p>
          <a:endParaRPr lang="ru-RU"/>
        </a:p>
      </dgm:t>
    </dgm:pt>
    <dgm:pt modelId="{09451F50-6AD5-4426-B1BA-E947E53240A8}" type="sibTrans" cxnId="{E4F70D02-7947-414C-A0F1-2068D8E53F60}">
      <dgm:prSet/>
      <dgm:spPr/>
      <dgm:t>
        <a:bodyPr/>
        <a:lstStyle/>
        <a:p>
          <a:endParaRPr lang="ru-RU"/>
        </a:p>
      </dgm:t>
    </dgm:pt>
    <dgm:pt modelId="{D2A38EC2-7C96-4F97-8C22-1ED42908BA31}">
      <dgm:prSet phldrT="[Текст]"/>
      <dgm:spPr/>
      <dgm:t>
        <a:bodyPr/>
        <a:lstStyle/>
        <a:p>
          <a:r>
            <a:rPr lang="en-US" dirty="0">
              <a:hlinkClick xmlns:r="http://schemas.openxmlformats.org/officeDocument/2006/relationships" r:id="rId1" tooltip="Phylum Anthocerotophyta"/>
            </a:rPr>
            <a:t>Phylum </a:t>
          </a:r>
          <a:r>
            <a:rPr lang="en-US" dirty="0" err="1">
              <a:hlinkClick xmlns:r="http://schemas.openxmlformats.org/officeDocument/2006/relationships" r:id="rId1" tooltip="Phylum Anthocerotophyta"/>
            </a:rPr>
            <a:t>Anthocerotophyta</a:t>
          </a:r>
          <a:r>
            <a:rPr lang="en-US" dirty="0"/>
            <a:t>  – Hornworts (</a:t>
          </a:r>
          <a:r>
            <a:rPr lang="en-US" dirty="0" err="1"/>
            <a:t>Anthocerophyta</a:t>
          </a:r>
          <a:r>
            <a:rPr lang="en-US" dirty="0"/>
            <a:t>), </a:t>
          </a:r>
          <a:br>
            <a:rPr lang="en-US" dirty="0"/>
          </a:br>
          <a:r>
            <a:rPr lang="en-US" dirty="0"/>
            <a:t>(approximately 150 species worldwide)</a:t>
          </a:r>
          <a:endParaRPr lang="ru-RU" dirty="0"/>
        </a:p>
      </dgm:t>
    </dgm:pt>
    <dgm:pt modelId="{749EDC5E-DE45-4048-B082-58918B0A41D5}" type="parTrans" cxnId="{0A37ADD9-A724-4703-BAC2-60DC07DFCE06}">
      <dgm:prSet/>
      <dgm:spPr/>
      <dgm:t>
        <a:bodyPr/>
        <a:lstStyle/>
        <a:p>
          <a:endParaRPr lang="ru-RU"/>
        </a:p>
      </dgm:t>
    </dgm:pt>
    <dgm:pt modelId="{34697994-C805-4720-A6CB-EE0A1D388557}" type="sibTrans" cxnId="{0A37ADD9-A724-4703-BAC2-60DC07DFCE06}">
      <dgm:prSet/>
      <dgm:spPr/>
      <dgm:t>
        <a:bodyPr/>
        <a:lstStyle/>
        <a:p>
          <a:endParaRPr lang="ru-RU"/>
        </a:p>
      </dgm:t>
    </dgm:pt>
    <dgm:pt modelId="{CBC68F07-EA0E-4E32-9A96-E8F23D05C146}" type="pres">
      <dgm:prSet presAssocID="{17BE4CE3-CA9C-45E7-8068-3E1E6446841C}" presName="linear" presStyleCnt="0">
        <dgm:presLayoutVars>
          <dgm:dir/>
          <dgm:resizeHandles val="exact"/>
        </dgm:presLayoutVars>
      </dgm:prSet>
      <dgm:spPr/>
    </dgm:pt>
    <dgm:pt modelId="{6ED7EB82-2125-4157-87E6-2ECA17B8204D}" type="pres">
      <dgm:prSet presAssocID="{303EA2E7-E33F-4497-911A-1F119192F5CE}" presName="comp" presStyleCnt="0"/>
      <dgm:spPr/>
    </dgm:pt>
    <dgm:pt modelId="{26603577-C5D4-4ABD-91BD-C036FA3B14CC}" type="pres">
      <dgm:prSet presAssocID="{303EA2E7-E33F-4497-911A-1F119192F5CE}" presName="box" presStyleLbl="node1" presStyleIdx="0" presStyleCnt="3"/>
      <dgm:spPr/>
    </dgm:pt>
    <dgm:pt modelId="{B061C518-618E-431B-B299-A0F53DEFF543}" type="pres">
      <dgm:prSet presAssocID="{303EA2E7-E33F-4497-911A-1F119192F5CE}" presName="img" presStyleLbl="fgImgPlace1" presStyleIdx="0" presStyleCnt="3"/>
      <dgm:spPr>
        <a:blipFill rotWithShape="1">
          <a:blip xmlns:r="http://schemas.openxmlformats.org/officeDocument/2006/relationships" r:embed="rId2" cstate="print">
            <a:lum bright="10000" contrast="10000"/>
          </a:blip>
          <a:srcRect/>
          <a:stretch>
            <a:fillRect l="-6000" r="-6000"/>
          </a:stretch>
        </a:blipFill>
      </dgm:spPr>
    </dgm:pt>
    <dgm:pt modelId="{7BD2E9DE-ADAE-44B8-B499-ACBE9587D033}" type="pres">
      <dgm:prSet presAssocID="{303EA2E7-E33F-4497-911A-1F119192F5CE}" presName="text" presStyleLbl="node1" presStyleIdx="0" presStyleCnt="3">
        <dgm:presLayoutVars>
          <dgm:bulletEnabled val="1"/>
        </dgm:presLayoutVars>
      </dgm:prSet>
      <dgm:spPr/>
    </dgm:pt>
    <dgm:pt modelId="{EB498E54-78FF-4315-9970-7B4A07AB444F}" type="pres">
      <dgm:prSet presAssocID="{51E8074C-CB43-4F11-AA8A-282E726FC2E5}" presName="spacer" presStyleCnt="0"/>
      <dgm:spPr/>
    </dgm:pt>
    <dgm:pt modelId="{2D57C860-CF58-4B1B-A78D-97939BF6C4E0}" type="pres">
      <dgm:prSet presAssocID="{7FBD85E2-A5B8-45B7-8BE5-D40F4EE0FC3A}" presName="comp" presStyleCnt="0"/>
      <dgm:spPr/>
    </dgm:pt>
    <dgm:pt modelId="{120CB719-778F-49B2-8AE2-1CD22CBB6E98}" type="pres">
      <dgm:prSet presAssocID="{7FBD85E2-A5B8-45B7-8BE5-D40F4EE0FC3A}" presName="box" presStyleLbl="node1" presStyleIdx="1" presStyleCnt="3"/>
      <dgm:spPr/>
    </dgm:pt>
    <dgm:pt modelId="{C5781584-FF44-4F7C-B9F7-C684F31BB33D}" type="pres">
      <dgm:prSet presAssocID="{7FBD85E2-A5B8-45B7-8BE5-D40F4EE0FC3A}" presName="img" presStyleLbl="fgImgPlace1" presStyleIdx="1" presStyleCnt="3"/>
      <dgm:spPr/>
    </dgm:pt>
    <dgm:pt modelId="{538C7653-3630-43CA-BB3C-C6445B35F5FB}" type="pres">
      <dgm:prSet presAssocID="{7FBD85E2-A5B8-45B7-8BE5-D40F4EE0FC3A}" presName="text" presStyleLbl="node1" presStyleIdx="1" presStyleCnt="3">
        <dgm:presLayoutVars>
          <dgm:bulletEnabled val="1"/>
        </dgm:presLayoutVars>
      </dgm:prSet>
      <dgm:spPr/>
    </dgm:pt>
    <dgm:pt modelId="{7F888B3A-C47D-496D-A08E-0301E96E72A9}" type="pres">
      <dgm:prSet presAssocID="{09451F50-6AD5-4426-B1BA-E947E53240A8}" presName="spacer" presStyleCnt="0"/>
      <dgm:spPr/>
    </dgm:pt>
    <dgm:pt modelId="{C606ABC2-B20D-4694-8F92-E0106CB74033}" type="pres">
      <dgm:prSet presAssocID="{D2A38EC2-7C96-4F97-8C22-1ED42908BA31}" presName="comp" presStyleCnt="0"/>
      <dgm:spPr/>
    </dgm:pt>
    <dgm:pt modelId="{8B3382DE-7123-4F3D-814D-52995E85E3D5}" type="pres">
      <dgm:prSet presAssocID="{D2A38EC2-7C96-4F97-8C22-1ED42908BA31}" presName="box" presStyleLbl="node1" presStyleIdx="2" presStyleCnt="3"/>
      <dgm:spPr/>
    </dgm:pt>
    <dgm:pt modelId="{107259AF-AD23-4F1C-A548-483DBAE92220}" type="pres">
      <dgm:prSet presAssocID="{D2A38EC2-7C96-4F97-8C22-1ED42908BA31}" presName="img" presStyleLbl="fgImgPlace1" presStyleIdx="2" presStyleCnt="3"/>
      <dgm:spPr/>
    </dgm:pt>
    <dgm:pt modelId="{D8F3FCD1-9BA8-492D-991E-60785E6C5463}" type="pres">
      <dgm:prSet presAssocID="{D2A38EC2-7C96-4F97-8C22-1ED42908BA31}" presName="text" presStyleLbl="node1" presStyleIdx="2" presStyleCnt="3">
        <dgm:presLayoutVars>
          <dgm:bulletEnabled val="1"/>
        </dgm:presLayoutVars>
      </dgm:prSet>
      <dgm:spPr/>
    </dgm:pt>
  </dgm:ptLst>
  <dgm:cxnLst>
    <dgm:cxn modelId="{E4F70D02-7947-414C-A0F1-2068D8E53F60}" srcId="{17BE4CE3-CA9C-45E7-8068-3E1E6446841C}" destId="{7FBD85E2-A5B8-45B7-8BE5-D40F4EE0FC3A}" srcOrd="1" destOrd="0" parTransId="{58A3852C-84A6-4858-B0EE-FAD9C81648B6}" sibTransId="{09451F50-6AD5-4426-B1BA-E947E53240A8}"/>
    <dgm:cxn modelId="{01FB0547-E7C4-4744-90D3-993E971EFE82}" type="presOf" srcId="{303EA2E7-E33F-4497-911A-1F119192F5CE}" destId="{26603577-C5D4-4ABD-91BD-C036FA3B14CC}" srcOrd="0" destOrd="0" presId="urn:microsoft.com/office/officeart/2005/8/layout/vList4"/>
    <dgm:cxn modelId="{576D5456-DE52-41F5-BA87-26FB20C91181}" type="presOf" srcId="{D2A38EC2-7C96-4F97-8C22-1ED42908BA31}" destId="{8B3382DE-7123-4F3D-814D-52995E85E3D5}" srcOrd="0" destOrd="0" presId="urn:microsoft.com/office/officeart/2005/8/layout/vList4"/>
    <dgm:cxn modelId="{E761C688-D22B-463A-8A52-9F9D52597F89}" type="presOf" srcId="{7FBD85E2-A5B8-45B7-8BE5-D40F4EE0FC3A}" destId="{538C7653-3630-43CA-BB3C-C6445B35F5FB}" srcOrd="1" destOrd="0" presId="urn:microsoft.com/office/officeart/2005/8/layout/vList4"/>
    <dgm:cxn modelId="{9A75E2A9-F262-4AD4-8C7E-F90E7CAF417E}" srcId="{17BE4CE3-CA9C-45E7-8068-3E1E6446841C}" destId="{303EA2E7-E33F-4497-911A-1F119192F5CE}" srcOrd="0" destOrd="0" parTransId="{705A0403-6A2B-4182-ACF7-F358C8F900B4}" sibTransId="{51E8074C-CB43-4F11-AA8A-282E726FC2E5}"/>
    <dgm:cxn modelId="{AFF6F5AE-DC79-4741-881D-831713888DDD}" type="presOf" srcId="{303EA2E7-E33F-4497-911A-1F119192F5CE}" destId="{7BD2E9DE-ADAE-44B8-B499-ACBE9587D033}" srcOrd="1" destOrd="0" presId="urn:microsoft.com/office/officeart/2005/8/layout/vList4"/>
    <dgm:cxn modelId="{0A37ADD9-A724-4703-BAC2-60DC07DFCE06}" srcId="{17BE4CE3-CA9C-45E7-8068-3E1E6446841C}" destId="{D2A38EC2-7C96-4F97-8C22-1ED42908BA31}" srcOrd="2" destOrd="0" parTransId="{749EDC5E-DE45-4048-B082-58918B0A41D5}" sibTransId="{34697994-C805-4720-A6CB-EE0A1D388557}"/>
    <dgm:cxn modelId="{DAAE4FE5-3850-4475-A599-3069152A181A}" type="presOf" srcId="{7FBD85E2-A5B8-45B7-8BE5-D40F4EE0FC3A}" destId="{120CB719-778F-49B2-8AE2-1CD22CBB6E98}" srcOrd="0" destOrd="0" presId="urn:microsoft.com/office/officeart/2005/8/layout/vList4"/>
    <dgm:cxn modelId="{C81765E7-37D4-4BDA-BBAD-93A697692143}" type="presOf" srcId="{17BE4CE3-CA9C-45E7-8068-3E1E6446841C}" destId="{CBC68F07-EA0E-4E32-9A96-E8F23D05C146}" srcOrd="0" destOrd="0" presId="urn:microsoft.com/office/officeart/2005/8/layout/vList4"/>
    <dgm:cxn modelId="{ECC36EEC-09F0-457D-A5DC-ECA0F26C48FF}" type="presOf" srcId="{D2A38EC2-7C96-4F97-8C22-1ED42908BA31}" destId="{D8F3FCD1-9BA8-492D-991E-60785E6C5463}" srcOrd="1" destOrd="0" presId="urn:microsoft.com/office/officeart/2005/8/layout/vList4"/>
    <dgm:cxn modelId="{61F01E6D-F236-4E8F-BA20-C92AF4EE54BD}" type="presParOf" srcId="{CBC68F07-EA0E-4E32-9A96-E8F23D05C146}" destId="{6ED7EB82-2125-4157-87E6-2ECA17B8204D}" srcOrd="0" destOrd="0" presId="urn:microsoft.com/office/officeart/2005/8/layout/vList4"/>
    <dgm:cxn modelId="{64B3F3BB-4F04-4E25-84BA-50C4E809955C}" type="presParOf" srcId="{6ED7EB82-2125-4157-87E6-2ECA17B8204D}" destId="{26603577-C5D4-4ABD-91BD-C036FA3B14CC}" srcOrd="0" destOrd="0" presId="urn:microsoft.com/office/officeart/2005/8/layout/vList4"/>
    <dgm:cxn modelId="{3772ADE1-E40A-4801-8D78-F17F099B65E8}" type="presParOf" srcId="{6ED7EB82-2125-4157-87E6-2ECA17B8204D}" destId="{B061C518-618E-431B-B299-A0F53DEFF543}" srcOrd="1" destOrd="0" presId="urn:microsoft.com/office/officeart/2005/8/layout/vList4"/>
    <dgm:cxn modelId="{BE0DB669-13BA-4CC7-BD5F-84FFED71CD23}" type="presParOf" srcId="{6ED7EB82-2125-4157-87E6-2ECA17B8204D}" destId="{7BD2E9DE-ADAE-44B8-B499-ACBE9587D033}" srcOrd="2" destOrd="0" presId="urn:microsoft.com/office/officeart/2005/8/layout/vList4"/>
    <dgm:cxn modelId="{7F48726C-5A1E-425B-B75F-C98F68A59724}" type="presParOf" srcId="{CBC68F07-EA0E-4E32-9A96-E8F23D05C146}" destId="{EB498E54-78FF-4315-9970-7B4A07AB444F}" srcOrd="1" destOrd="0" presId="urn:microsoft.com/office/officeart/2005/8/layout/vList4"/>
    <dgm:cxn modelId="{5EC802B3-8C4B-4BFD-8F9A-56A31A0EC6BE}" type="presParOf" srcId="{CBC68F07-EA0E-4E32-9A96-E8F23D05C146}" destId="{2D57C860-CF58-4B1B-A78D-97939BF6C4E0}" srcOrd="2" destOrd="0" presId="urn:microsoft.com/office/officeart/2005/8/layout/vList4"/>
    <dgm:cxn modelId="{E0A3BE7D-E10B-49BF-9529-4F6541232C8A}" type="presParOf" srcId="{2D57C860-CF58-4B1B-A78D-97939BF6C4E0}" destId="{120CB719-778F-49B2-8AE2-1CD22CBB6E98}" srcOrd="0" destOrd="0" presId="urn:microsoft.com/office/officeart/2005/8/layout/vList4"/>
    <dgm:cxn modelId="{4A99C180-D7F6-4EDB-9F15-26F5900D9C3F}" type="presParOf" srcId="{2D57C860-CF58-4B1B-A78D-97939BF6C4E0}" destId="{C5781584-FF44-4F7C-B9F7-C684F31BB33D}" srcOrd="1" destOrd="0" presId="urn:microsoft.com/office/officeart/2005/8/layout/vList4"/>
    <dgm:cxn modelId="{6ED480F1-2136-482D-BC30-98D834F7D458}" type="presParOf" srcId="{2D57C860-CF58-4B1B-A78D-97939BF6C4E0}" destId="{538C7653-3630-43CA-BB3C-C6445B35F5FB}" srcOrd="2" destOrd="0" presId="urn:microsoft.com/office/officeart/2005/8/layout/vList4"/>
    <dgm:cxn modelId="{391896EC-2192-4DB6-A5B0-7ED80D5AF1E1}" type="presParOf" srcId="{CBC68F07-EA0E-4E32-9A96-E8F23D05C146}" destId="{7F888B3A-C47D-496D-A08E-0301E96E72A9}" srcOrd="3" destOrd="0" presId="urn:microsoft.com/office/officeart/2005/8/layout/vList4"/>
    <dgm:cxn modelId="{41228FF0-6F93-4835-8BFB-A0798118074E}" type="presParOf" srcId="{CBC68F07-EA0E-4E32-9A96-E8F23D05C146}" destId="{C606ABC2-B20D-4694-8F92-E0106CB74033}" srcOrd="4" destOrd="0" presId="urn:microsoft.com/office/officeart/2005/8/layout/vList4"/>
    <dgm:cxn modelId="{71E9F0C7-5C27-4B5B-8212-5408CA9194BE}" type="presParOf" srcId="{C606ABC2-B20D-4694-8F92-E0106CB74033}" destId="{8B3382DE-7123-4F3D-814D-52995E85E3D5}" srcOrd="0" destOrd="0" presId="urn:microsoft.com/office/officeart/2005/8/layout/vList4"/>
    <dgm:cxn modelId="{B7AD733A-3CCB-425F-B389-89D4BB84E0A4}" type="presParOf" srcId="{C606ABC2-B20D-4694-8F92-E0106CB74033}" destId="{107259AF-AD23-4F1C-A548-483DBAE92220}" srcOrd="1" destOrd="0" presId="urn:microsoft.com/office/officeart/2005/8/layout/vList4"/>
    <dgm:cxn modelId="{A436CD7B-FD1B-4002-A6B5-5FD9DCF8F898}" type="presParOf" srcId="{C606ABC2-B20D-4694-8F92-E0106CB74033}" destId="{D8F3FCD1-9BA8-492D-991E-60785E6C5463}"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03577-C5D4-4ABD-91BD-C036FA3B14CC}">
      <dsp:nvSpPr>
        <dsp:cNvPr id="0" name=""/>
        <dsp:cNvSpPr/>
      </dsp:nvSpPr>
      <dsp:spPr>
        <a:xfrm>
          <a:off x="0" y="0"/>
          <a:ext cx="8128000" cy="169333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u="sng" kern="1200" dirty="0">
              <a:solidFill>
                <a:schemeClr val="accent1">
                  <a:lumMod val="75000"/>
                </a:schemeClr>
              </a:solidFill>
            </a:rPr>
            <a:t>Phylum </a:t>
          </a:r>
          <a:r>
            <a:rPr lang="en-US" sz="2800" u="sng" kern="1200" dirty="0" err="1">
              <a:solidFill>
                <a:schemeClr val="accent1">
                  <a:lumMod val="75000"/>
                </a:schemeClr>
              </a:solidFill>
            </a:rPr>
            <a:t>Marchantiophyta</a:t>
          </a:r>
          <a:r>
            <a:rPr lang="en-US" sz="2800" u="sng" kern="1200" dirty="0">
              <a:solidFill>
                <a:schemeClr val="accent1">
                  <a:lumMod val="75000"/>
                </a:schemeClr>
              </a:solidFill>
            </a:rPr>
            <a:t> </a:t>
          </a:r>
          <a:r>
            <a:rPr lang="en-US" sz="2800" kern="1200" dirty="0"/>
            <a:t>– Liverworts (</a:t>
          </a:r>
          <a:r>
            <a:rPr lang="en-US" sz="2800" kern="1200" dirty="0" err="1"/>
            <a:t>Hepaticophyta</a:t>
          </a:r>
          <a:r>
            <a:rPr lang="en-US" sz="2800" kern="1200" dirty="0"/>
            <a:t>), </a:t>
          </a:r>
          <a:br>
            <a:rPr lang="en-US" sz="2800" kern="1200" dirty="0"/>
          </a:br>
          <a:r>
            <a:rPr lang="en-US" sz="2800" kern="1200" dirty="0"/>
            <a:t>(approximately 6,000 species worldwide)</a:t>
          </a:r>
          <a:endParaRPr lang="ru-RU" sz="2800" kern="1200" dirty="0"/>
        </a:p>
      </dsp:txBody>
      <dsp:txXfrm>
        <a:off x="1794933" y="0"/>
        <a:ext cx="6333066" cy="1693333"/>
      </dsp:txXfrm>
    </dsp:sp>
    <dsp:sp modelId="{B061C518-618E-431B-B299-A0F53DEFF543}">
      <dsp:nvSpPr>
        <dsp:cNvPr id="0" name=""/>
        <dsp:cNvSpPr/>
      </dsp:nvSpPr>
      <dsp:spPr>
        <a:xfrm>
          <a:off x="169333" y="169333"/>
          <a:ext cx="1625600" cy="1354666"/>
        </a:xfrm>
        <a:prstGeom prst="roundRect">
          <a:avLst>
            <a:gd name="adj" fmla="val 10000"/>
          </a:avLst>
        </a:prstGeom>
        <a:blipFill rotWithShape="1">
          <a:blip xmlns:r="http://schemas.openxmlformats.org/officeDocument/2006/relationships" r:embed="rId1" cstate="print">
            <a:lum bright="10000" contrast="10000"/>
          </a:blip>
          <a:srcRect/>
          <a:stretch>
            <a:fillRect l="-6000" r="-6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120CB719-778F-49B2-8AE2-1CD22CBB6E98}">
      <dsp:nvSpPr>
        <dsp:cNvPr id="0" name=""/>
        <dsp:cNvSpPr/>
      </dsp:nvSpPr>
      <dsp:spPr>
        <a:xfrm>
          <a:off x="0" y="1862666"/>
          <a:ext cx="8128000" cy="169333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u="sng" kern="1200" dirty="0">
              <a:solidFill>
                <a:schemeClr val="accent1">
                  <a:lumMod val="75000"/>
                </a:schemeClr>
              </a:solidFill>
            </a:rPr>
            <a:t>Phylum Bryophyta</a:t>
          </a:r>
          <a:r>
            <a:rPr lang="en-US" sz="2800" kern="1200" dirty="0"/>
            <a:t> – Mosses (Bryophyta), </a:t>
          </a:r>
          <a:br>
            <a:rPr lang="en-US" sz="2800" kern="1200" dirty="0"/>
          </a:br>
          <a:r>
            <a:rPr lang="en-US" sz="2800" kern="1200" dirty="0"/>
            <a:t>(approximately 12,800 species worldwide)</a:t>
          </a:r>
          <a:endParaRPr lang="ru-RU" sz="2800" kern="1200" dirty="0"/>
        </a:p>
      </dsp:txBody>
      <dsp:txXfrm>
        <a:off x="1794933" y="1862666"/>
        <a:ext cx="6333066" cy="1693333"/>
      </dsp:txXfrm>
    </dsp:sp>
    <dsp:sp modelId="{C5781584-FF44-4F7C-B9F7-C684F31BB33D}">
      <dsp:nvSpPr>
        <dsp:cNvPr id="0" name=""/>
        <dsp:cNvSpPr/>
      </dsp:nvSpPr>
      <dsp:spPr>
        <a:xfrm>
          <a:off x="169333" y="2032000"/>
          <a:ext cx="1625600" cy="1354666"/>
        </a:xfrm>
        <a:prstGeom prst="roundRect">
          <a:avLst>
            <a:gd name="adj" fmla="val 10000"/>
          </a:avLst>
        </a:prstGeom>
        <a:solidFill>
          <a:schemeClr val="accent1">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B3382DE-7123-4F3D-814D-52995E85E3D5}">
      <dsp:nvSpPr>
        <dsp:cNvPr id="0" name=""/>
        <dsp:cNvSpPr/>
      </dsp:nvSpPr>
      <dsp:spPr>
        <a:xfrm>
          <a:off x="0" y="3725333"/>
          <a:ext cx="8128000" cy="1693333"/>
        </a:xfrm>
        <a:prstGeom prst="roundRect">
          <a:avLst>
            <a:gd name="adj" fmla="val 10000"/>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hlinkClick xmlns:r="http://schemas.openxmlformats.org/officeDocument/2006/relationships" r:id="rId2" tooltip="Phylum Anthocerotophyta"/>
            </a:rPr>
            <a:t>Phylum </a:t>
          </a:r>
          <a:r>
            <a:rPr lang="en-US" sz="2800" kern="1200" dirty="0" err="1">
              <a:hlinkClick xmlns:r="http://schemas.openxmlformats.org/officeDocument/2006/relationships" r:id="rId2" tooltip="Phylum Anthocerotophyta"/>
            </a:rPr>
            <a:t>Anthocerotophyta</a:t>
          </a:r>
          <a:r>
            <a:rPr lang="en-US" sz="2800" kern="1200" dirty="0"/>
            <a:t>  – Hornworts (</a:t>
          </a:r>
          <a:r>
            <a:rPr lang="en-US" sz="2800" kern="1200" dirty="0" err="1"/>
            <a:t>Anthocerophyta</a:t>
          </a:r>
          <a:r>
            <a:rPr lang="en-US" sz="2800" kern="1200" dirty="0"/>
            <a:t>), </a:t>
          </a:r>
          <a:br>
            <a:rPr lang="en-US" sz="2800" kern="1200" dirty="0"/>
          </a:br>
          <a:r>
            <a:rPr lang="en-US" sz="2800" kern="1200" dirty="0"/>
            <a:t>(approximately 150 species worldwide)</a:t>
          </a:r>
          <a:endParaRPr lang="ru-RU" sz="2800" kern="1200" dirty="0"/>
        </a:p>
      </dsp:txBody>
      <dsp:txXfrm>
        <a:off x="1794933" y="3725333"/>
        <a:ext cx="6333066" cy="1693333"/>
      </dsp:txXfrm>
    </dsp:sp>
    <dsp:sp modelId="{107259AF-AD23-4F1C-A548-483DBAE92220}">
      <dsp:nvSpPr>
        <dsp:cNvPr id="0" name=""/>
        <dsp:cNvSpPr/>
      </dsp:nvSpPr>
      <dsp:spPr>
        <a:xfrm>
          <a:off x="169333" y="3894666"/>
          <a:ext cx="1625600" cy="1354666"/>
        </a:xfrm>
        <a:prstGeom prst="roundRect">
          <a:avLst>
            <a:gd name="adj" fmla="val 10000"/>
          </a:avLst>
        </a:prstGeom>
        <a:solidFill>
          <a:schemeClr val="accent1">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C96F6-D81D-4C8B-B74A-6DF7CEDF8E70}" type="datetimeFigureOut">
              <a:rPr lang="ru-RU" smtClean="0"/>
              <a:pPr/>
              <a:t>29.03.2025</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16869D-FE9A-42EC-94A3-6AB53C518B81}" type="slidenum">
              <a:rPr lang="ru-RU" smtClean="0"/>
              <a:pPr/>
              <a:t>‹#›</a:t>
            </a:fld>
            <a:endParaRPr lang="ru-RU"/>
          </a:p>
        </p:txBody>
      </p:sp>
    </p:spTree>
    <p:extLst>
      <p:ext uri="{BB962C8B-B14F-4D97-AF65-F5344CB8AC3E}">
        <p14:creationId xmlns:p14="http://schemas.microsoft.com/office/powerpoint/2010/main" val="4167661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3CF9EEE4-C101-44ED-8757-9EC328E52499}" type="datetimeFigureOut">
              <a:rPr lang="ru-RU" smtClean="0"/>
              <a:pPr/>
              <a:t>29.03.2025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2900573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F9EEE4-C101-44ED-8757-9EC328E52499}" type="datetimeFigureOut">
              <a:rPr lang="ru-RU" smtClean="0"/>
              <a:pPr/>
              <a:t>29.03.2025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3627130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F9EEE4-C101-44ED-8757-9EC328E52499}" type="datetimeFigureOut">
              <a:rPr lang="ru-RU" smtClean="0"/>
              <a:pPr/>
              <a:t>29.03.2025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182375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CF9EEE4-C101-44ED-8757-9EC328E52499}" type="datetimeFigureOut">
              <a:rPr lang="ru-RU" smtClean="0"/>
              <a:pPr/>
              <a:t>29.03.2025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601180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3CF9EEE4-C101-44ED-8757-9EC328E52499}" type="datetimeFigureOut">
              <a:rPr lang="ru-RU" smtClean="0"/>
              <a:pPr/>
              <a:t>29.03.2025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344326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3CF9EEE4-C101-44ED-8757-9EC328E52499}" type="datetimeFigureOut">
              <a:rPr lang="ru-RU" smtClean="0"/>
              <a:pPr/>
              <a:t>29.03.2025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1083968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3CF9EEE4-C101-44ED-8757-9EC328E52499}" type="datetimeFigureOut">
              <a:rPr lang="ru-RU" smtClean="0"/>
              <a:pPr/>
              <a:t>29.03.2025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3798008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3CF9EEE4-C101-44ED-8757-9EC328E52499}" type="datetimeFigureOut">
              <a:rPr lang="ru-RU" smtClean="0"/>
              <a:pPr/>
              <a:t>29.03.2025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2277721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F9EEE4-C101-44ED-8757-9EC328E52499}" type="datetimeFigureOut">
              <a:rPr lang="ru-RU" smtClean="0"/>
              <a:pPr/>
              <a:t>29.03.2025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532126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CF9EEE4-C101-44ED-8757-9EC328E52499}" type="datetimeFigureOut">
              <a:rPr lang="ru-RU" smtClean="0"/>
              <a:pPr/>
              <a:t>29.03.2025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3122012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3CF9EEE4-C101-44ED-8757-9EC328E52499}" type="datetimeFigureOut">
              <a:rPr lang="ru-RU" smtClean="0"/>
              <a:pPr/>
              <a:t>29.03.2025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81F85E0-24E3-4EC7-A048-1994AF02F08A}" type="slidenum">
              <a:rPr lang="ru-RU" smtClean="0"/>
              <a:pPr/>
              <a:t>‹#›</a:t>
            </a:fld>
            <a:endParaRPr lang="ru-RU"/>
          </a:p>
        </p:txBody>
      </p:sp>
    </p:spTree>
    <p:extLst>
      <p:ext uri="{BB962C8B-B14F-4D97-AF65-F5344CB8AC3E}">
        <p14:creationId xmlns:p14="http://schemas.microsoft.com/office/powerpoint/2010/main" val="199431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9EEE4-C101-44ED-8757-9EC328E52499}" type="datetimeFigureOut">
              <a:rPr lang="ru-RU" smtClean="0"/>
              <a:pPr/>
              <a:t>29.03.2025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F85E0-24E3-4EC7-A048-1994AF02F08A}" type="slidenum">
              <a:rPr lang="ru-RU" smtClean="0"/>
              <a:pPr/>
              <a:t>‹#›</a:t>
            </a:fld>
            <a:endParaRPr lang="ru-RU"/>
          </a:p>
        </p:txBody>
      </p:sp>
    </p:spTree>
    <p:extLst>
      <p:ext uri="{BB962C8B-B14F-4D97-AF65-F5344CB8AC3E}">
        <p14:creationId xmlns:p14="http://schemas.microsoft.com/office/powerpoint/2010/main" val="2419162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species.nbnatlas.org/species/NHMSYS0000066066" TargetMode="External"/><Relationship Id="rId2" Type="http://schemas.openxmlformats.org/officeDocument/2006/relationships/hyperlink" Target="https://species.nbnatlas.org/species/NHMSYS0001747256"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s://plants.usda.gov/java/ClassificationServlet?source=display&amp;classid=Equisetaceae"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species.nbnatlas.org/species/NHMSYS0001747256"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4850" y="2785403"/>
            <a:ext cx="9144000" cy="1657350"/>
          </a:xfrm>
        </p:spPr>
        <p:txBody>
          <a:bodyPr>
            <a:normAutofit/>
          </a:bodyPr>
          <a:lstStyle/>
          <a:p>
            <a:r>
              <a:rPr lang="en-US" sz="3600" dirty="0">
                <a:latin typeface="Times New Roman" panose="02020603050405020304" pitchFamily="18" charset="0"/>
                <a:cs typeface="Times New Roman" panose="02020603050405020304" pitchFamily="18" charset="0"/>
              </a:rPr>
              <a:t>Lecture </a:t>
            </a:r>
            <a:r>
              <a:rPr lang="ru-RU" sz="3600" dirty="0">
                <a:latin typeface="Times New Roman" panose="02020603050405020304" pitchFamily="18" charset="0"/>
                <a:cs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rPr>
              <a:t>11</a:t>
            </a:r>
            <a:br>
              <a:rPr lang="ru-RU"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General characteristics of the Bryophytes, </a:t>
            </a:r>
            <a:r>
              <a:rPr lang="en-US" sz="3600" dirty="0" err="1">
                <a:latin typeface="Times New Roman" panose="02020603050405020304" pitchFamily="18" charset="0"/>
                <a:cs typeface="Times New Roman" panose="02020603050405020304" pitchFamily="18" charset="0"/>
              </a:rPr>
              <a:t>Pteridophyta</a:t>
            </a:r>
            <a:r>
              <a:rPr lang="en-US" sz="3600" dirty="0">
                <a:latin typeface="Times New Roman" panose="02020603050405020304" pitchFamily="18" charset="0"/>
                <a:cs typeface="Times New Roman" panose="02020603050405020304" pitchFamily="18" charset="0"/>
              </a:rPr>
              <a:t>, Horsetails</a:t>
            </a:r>
            <a:endParaRPr lang="ru-RU" sz="3600"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9CF60115-5825-49EF-AF7B-D93369E83DF3}"/>
              </a:ext>
            </a:extLst>
          </p:cNvPr>
          <p:cNvSpPr/>
          <p:nvPr/>
        </p:nvSpPr>
        <p:spPr>
          <a:xfrm>
            <a:off x="4507876" y="1014448"/>
            <a:ext cx="2501006" cy="461665"/>
          </a:xfrm>
          <a:prstGeom prst="rect">
            <a:avLst/>
          </a:prstGeom>
        </p:spPr>
        <p:txBody>
          <a:bodyPr wrap="none">
            <a:spAutoFit/>
          </a:bodyPr>
          <a:lstStyle/>
          <a:p>
            <a:pPr algn="ctr">
              <a:spcAft>
                <a:spcPts val="0"/>
              </a:spcAft>
            </a:pPr>
            <a:r>
              <a:rPr lang="en-US" sz="2400" b="1" dirty="0">
                <a:latin typeface="Times New Roman" panose="02020603050405020304" pitchFamily="18" charset="0"/>
                <a:ea typeface="Times New Roman" panose="02020603050405020304" pitchFamily="18" charset="0"/>
              </a:rPr>
              <a:t>Discipline Botany</a:t>
            </a:r>
            <a:endParaRPr lang="ru-RU" sz="2400" dirty="0">
              <a:latin typeface="Times New Roman" panose="02020603050405020304" pitchFamily="18" charset="0"/>
              <a:ea typeface="Times New Roman" panose="02020603050405020304" pitchFamily="18" charset="0"/>
            </a:endParaRPr>
          </a:p>
        </p:txBody>
      </p:sp>
      <p:sp>
        <p:nvSpPr>
          <p:cNvPr id="5" name="Прямоугольник 4">
            <a:extLst>
              <a:ext uri="{FF2B5EF4-FFF2-40B4-BE49-F238E27FC236}">
                <a16:creationId xmlns:a16="http://schemas.microsoft.com/office/drawing/2014/main" id="{60346BCF-6011-4DE9-B5F6-9F1FFF4AE30B}"/>
              </a:ext>
            </a:extLst>
          </p:cNvPr>
          <p:cNvSpPr/>
          <p:nvPr/>
        </p:nvSpPr>
        <p:spPr>
          <a:xfrm>
            <a:off x="2710375" y="330724"/>
            <a:ext cx="6096000" cy="830997"/>
          </a:xfrm>
          <a:prstGeom prst="rect">
            <a:avLst/>
          </a:prstGeom>
        </p:spPr>
        <p:txBody>
          <a:bodyPr>
            <a:spAutoFit/>
          </a:bodyPr>
          <a:lstStyle/>
          <a:p>
            <a:pPr algn="ctr" fontAlgn="base"/>
            <a:r>
              <a:rPr lang="en-US" sz="2400" b="1" dirty="0">
                <a:latin typeface="Times New Roman" panose="02020603050405020304" pitchFamily="18" charset="0"/>
                <a:cs typeface="Times New Roman" panose="02020603050405020304" pitchFamily="18" charset="0"/>
              </a:rPr>
              <a:t>al-</a:t>
            </a:r>
            <a:r>
              <a:rPr lang="en-US" sz="2400" b="1" dirty="0" err="1">
                <a:latin typeface="Times New Roman" panose="02020603050405020304" pitchFamily="18" charset="0"/>
                <a:cs typeface="Times New Roman" panose="02020603050405020304" pitchFamily="18" charset="0"/>
              </a:rPr>
              <a:t>Farabi</a:t>
            </a:r>
            <a:r>
              <a:rPr lang="en-US" sz="2400" b="1" dirty="0">
                <a:latin typeface="Times New Roman" panose="02020603050405020304" pitchFamily="18" charset="0"/>
                <a:cs typeface="Times New Roman" panose="02020603050405020304" pitchFamily="18" charset="0"/>
              </a:rPr>
              <a:t> Kazakh National University</a:t>
            </a:r>
          </a:p>
          <a:p>
            <a:pPr algn="ctr" fontAlgn="base"/>
            <a:r>
              <a:rPr lang="en-US" sz="2400" b="1" dirty="0">
                <a:latin typeface="Times New Roman" panose="02020603050405020304" pitchFamily="18" charset="0"/>
                <a:cs typeface="Times New Roman" panose="02020603050405020304" pitchFamily="18" charset="0"/>
              </a:rPr>
              <a:t>Faculty Biology and Biotechnology</a:t>
            </a:r>
          </a:p>
        </p:txBody>
      </p:sp>
      <p:pic>
        <p:nvPicPr>
          <p:cNvPr id="6" name="Рисунок 5">
            <a:extLst>
              <a:ext uri="{FF2B5EF4-FFF2-40B4-BE49-F238E27FC236}">
                <a16:creationId xmlns:a16="http://schemas.microsoft.com/office/drawing/2014/main" id="{DD181844-2157-4D0F-81CD-91BFA7D3583F}"/>
              </a:ext>
            </a:extLst>
          </p:cNvPr>
          <p:cNvPicPr>
            <a:picLocks noChangeAspect="1"/>
          </p:cNvPicPr>
          <p:nvPr/>
        </p:nvPicPr>
        <p:blipFill>
          <a:blip r:embed="rId2" cstate="print"/>
          <a:stretch>
            <a:fillRect/>
          </a:stretch>
        </p:blipFill>
        <p:spPr>
          <a:xfrm>
            <a:off x="4895557" y="1537668"/>
            <a:ext cx="1579486" cy="1247735"/>
          </a:xfrm>
          <a:prstGeom prst="rect">
            <a:avLst/>
          </a:prstGeom>
        </p:spPr>
      </p:pic>
    </p:spTree>
    <p:extLst>
      <p:ext uri="{BB962C8B-B14F-4D97-AF65-F5344CB8AC3E}">
        <p14:creationId xmlns:p14="http://schemas.microsoft.com/office/powerpoint/2010/main" val="3158319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a:extLst>
              <a:ext uri="{FF2B5EF4-FFF2-40B4-BE49-F238E27FC236}">
                <a16:creationId xmlns:a16="http://schemas.microsoft.com/office/drawing/2014/main" id="{763EA13B-8853-42BA-B2BA-823245BCE69C}"/>
              </a:ext>
            </a:extLst>
          </p:cNvPr>
          <p:cNvGraphicFramePr/>
          <p:nvPr>
            <p:extLst>
              <p:ext uri="{D42A27DB-BD31-4B8C-83A1-F6EECF244321}">
                <p14:modId xmlns:p14="http://schemas.microsoft.com/office/powerpoint/2010/main" val="3551205255"/>
              </p:ext>
            </p:extLst>
          </p:nvPr>
        </p:nvGraphicFramePr>
        <p:xfrm>
          <a:off x="2032000" y="1240170"/>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4" descr="https://mountainx.com/wp-content/uploads/2017/06/1-MOSS-1100x735.jpg">
            <a:extLst>
              <a:ext uri="{FF2B5EF4-FFF2-40B4-BE49-F238E27FC236}">
                <a16:creationId xmlns:a16="http://schemas.microsoft.com/office/drawing/2014/main" id="{DF83D03D-56FE-4398-847A-3D8B88A9350C}"/>
              </a:ext>
            </a:extLst>
          </p:cNvPr>
          <p:cNvPicPr>
            <a:picLocks noChangeAspect="1" noChangeArrowheads="1"/>
          </p:cNvPicPr>
          <p:nvPr/>
        </p:nvPicPr>
        <p:blipFill>
          <a:blip r:embed="rId7" cstate="print">
            <a:lum bright="10000" contrast="10000"/>
          </a:blip>
          <a:srcRect/>
          <a:stretch>
            <a:fillRect/>
          </a:stretch>
        </p:blipFill>
        <p:spPr bwMode="auto">
          <a:xfrm>
            <a:off x="2183200" y="3298532"/>
            <a:ext cx="1699483" cy="1301941"/>
          </a:xfrm>
          <a:prstGeom prst="rect">
            <a:avLst/>
          </a:prstGeom>
          <a:noFill/>
        </p:spPr>
      </p:pic>
      <p:pic>
        <p:nvPicPr>
          <p:cNvPr id="4" name="Picture 2" descr="https://static1.squarespace.com/static/52668d02e4b0f593739ec2b6/52696421e4b082c85fe81ef7/526968dde4b09f576c2f797e/1382984407692/Phaelaev.jpg?format=1500w">
            <a:extLst>
              <a:ext uri="{FF2B5EF4-FFF2-40B4-BE49-F238E27FC236}">
                <a16:creationId xmlns:a16="http://schemas.microsoft.com/office/drawing/2014/main" id="{A7B525BE-C1BB-4F27-B86B-97B2A278B15A}"/>
              </a:ext>
            </a:extLst>
          </p:cNvPr>
          <p:cNvPicPr>
            <a:picLocks noChangeAspect="1" noChangeArrowheads="1"/>
          </p:cNvPicPr>
          <p:nvPr/>
        </p:nvPicPr>
        <p:blipFill>
          <a:blip r:embed="rId8" cstate="print">
            <a:lum bright="10000" contrast="10000"/>
          </a:blip>
          <a:srcRect/>
          <a:stretch>
            <a:fillRect/>
          </a:stretch>
        </p:blipFill>
        <p:spPr bwMode="auto">
          <a:xfrm>
            <a:off x="2183199" y="5120977"/>
            <a:ext cx="1699484" cy="1301941"/>
          </a:xfrm>
          <a:prstGeom prst="rect">
            <a:avLst/>
          </a:prstGeom>
          <a:noFill/>
        </p:spPr>
      </p:pic>
      <p:sp>
        <p:nvSpPr>
          <p:cNvPr id="6" name="Прямоугольник 5">
            <a:extLst>
              <a:ext uri="{FF2B5EF4-FFF2-40B4-BE49-F238E27FC236}">
                <a16:creationId xmlns:a16="http://schemas.microsoft.com/office/drawing/2014/main" id="{79A5515C-04CE-4A4B-8CE4-52CE1D101EFA}"/>
              </a:ext>
            </a:extLst>
          </p:cNvPr>
          <p:cNvSpPr/>
          <p:nvPr/>
        </p:nvSpPr>
        <p:spPr>
          <a:xfrm>
            <a:off x="2112860" y="80921"/>
            <a:ext cx="7906203"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Classification of Bryophytes</a:t>
            </a:r>
            <a:endParaRPr lang="ru-RU"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92551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0983" y="259954"/>
            <a:ext cx="3819925" cy="5940000"/>
          </a:xfrm>
          <a:prstGeom prst="rect">
            <a:avLst/>
          </a:prstGeom>
        </p:spPr>
      </p:pic>
      <p:sp>
        <p:nvSpPr>
          <p:cNvPr id="4" name="Прямоугольник 3"/>
          <p:cNvSpPr/>
          <p:nvPr/>
        </p:nvSpPr>
        <p:spPr>
          <a:xfrm>
            <a:off x="7774604" y="6199954"/>
            <a:ext cx="4116833" cy="400110"/>
          </a:xfrm>
          <a:prstGeom prst="rect">
            <a:avLst/>
          </a:prstGeom>
        </p:spPr>
        <p:txBody>
          <a:bodyPr wrap="none">
            <a:spAutoFit/>
          </a:bodyPr>
          <a:lstStyle/>
          <a:p>
            <a:r>
              <a:rPr lang="en-US" sz="2000" b="1" dirty="0"/>
              <a:t>The structure of a typical moss plant</a:t>
            </a:r>
            <a:endParaRPr lang="ru-RU" sz="2000" b="1" dirty="0"/>
          </a:p>
        </p:txBody>
      </p:sp>
      <p:pic>
        <p:nvPicPr>
          <p:cNvPr id="5" name="Рисунок 4">
            <a:extLst>
              <a:ext uri="{FF2B5EF4-FFF2-40B4-BE49-F238E27FC236}">
                <a16:creationId xmlns:a16="http://schemas.microsoft.com/office/drawing/2014/main" id="{95B0D82B-57FE-4D5F-98E8-0E20D2FF14F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 t="7950" r="74399" b="11015"/>
          <a:stretch/>
        </p:blipFill>
        <p:spPr>
          <a:xfrm>
            <a:off x="328686" y="495501"/>
            <a:ext cx="2333903" cy="3821852"/>
          </a:xfrm>
          <a:prstGeom prst="rect">
            <a:avLst/>
          </a:prstGeom>
        </p:spPr>
      </p:pic>
      <p:sp>
        <p:nvSpPr>
          <p:cNvPr id="6" name="Прямоугольник 5">
            <a:extLst>
              <a:ext uri="{FF2B5EF4-FFF2-40B4-BE49-F238E27FC236}">
                <a16:creationId xmlns:a16="http://schemas.microsoft.com/office/drawing/2014/main" id="{FAC409DC-9AC7-416A-B61A-1D69A5A3FB4D}"/>
              </a:ext>
            </a:extLst>
          </p:cNvPr>
          <p:cNvSpPr/>
          <p:nvPr/>
        </p:nvSpPr>
        <p:spPr>
          <a:xfrm>
            <a:off x="228484" y="5494696"/>
            <a:ext cx="7080625" cy="400110"/>
          </a:xfrm>
          <a:prstGeom prst="rect">
            <a:avLst/>
          </a:prstGeom>
        </p:spPr>
        <p:txBody>
          <a:bodyPr wrap="square">
            <a:spAutoFit/>
          </a:bodyPr>
          <a:lstStyle/>
          <a:p>
            <a:r>
              <a:rPr lang="en-US" dirty="0"/>
              <a:t>The </a:t>
            </a:r>
            <a:r>
              <a:rPr lang="en-US" dirty="0">
                <a:solidFill>
                  <a:schemeClr val="accent1">
                    <a:lumMod val="75000"/>
                  </a:schemeClr>
                </a:solidFill>
              </a:rPr>
              <a:t>seta</a:t>
            </a:r>
            <a:r>
              <a:rPr lang="en-US" dirty="0"/>
              <a:t> supports and elevates the sporangium to aid in spore dispersal</a:t>
            </a:r>
            <a:r>
              <a:rPr lang="en-US" sz="2000" dirty="0"/>
              <a:t>. </a:t>
            </a:r>
            <a:endParaRPr lang="ru-RU" sz="2000" dirty="0"/>
          </a:p>
        </p:txBody>
      </p:sp>
      <p:sp>
        <p:nvSpPr>
          <p:cNvPr id="7" name="Прямоугольник 6">
            <a:extLst>
              <a:ext uri="{FF2B5EF4-FFF2-40B4-BE49-F238E27FC236}">
                <a16:creationId xmlns:a16="http://schemas.microsoft.com/office/drawing/2014/main" id="{039E0CCA-C091-4E2B-B770-4D3E96601DEB}"/>
              </a:ext>
            </a:extLst>
          </p:cNvPr>
          <p:cNvSpPr/>
          <p:nvPr/>
        </p:nvSpPr>
        <p:spPr>
          <a:xfrm>
            <a:off x="171092" y="5840138"/>
            <a:ext cx="6672523" cy="923330"/>
          </a:xfrm>
          <a:prstGeom prst="rect">
            <a:avLst/>
          </a:prstGeom>
        </p:spPr>
        <p:txBody>
          <a:bodyPr wrap="square">
            <a:spAutoFit/>
          </a:bodyPr>
          <a:lstStyle/>
          <a:p>
            <a:pPr indent="447675" algn="just"/>
            <a:r>
              <a:rPr lang="en-US" dirty="0"/>
              <a:t>The </a:t>
            </a:r>
            <a:r>
              <a:rPr lang="en-US" dirty="0">
                <a:solidFill>
                  <a:schemeClr val="accent1">
                    <a:lumMod val="75000"/>
                  </a:schemeClr>
                </a:solidFill>
              </a:rPr>
              <a:t>calyptra,</a:t>
            </a:r>
            <a:r>
              <a:rPr lang="en-US" dirty="0"/>
              <a:t> a protective tissue around the sporangium arising from the </a:t>
            </a:r>
            <a:r>
              <a:rPr lang="en-US" dirty="0" err="1"/>
              <a:t>ventor</a:t>
            </a:r>
            <a:r>
              <a:rPr lang="en-US" dirty="0"/>
              <a:t> of the archegonium, expands after seta elongation and falls off the sporangium when the sporangium is mature. </a:t>
            </a:r>
            <a:endParaRPr lang="ru-RU" b="1" dirty="0">
              <a:solidFill>
                <a:schemeClr val="accent1">
                  <a:lumMod val="75000"/>
                </a:schemeClr>
              </a:solidFill>
            </a:endParaRPr>
          </a:p>
        </p:txBody>
      </p:sp>
      <p:sp>
        <p:nvSpPr>
          <p:cNvPr id="8" name="TextBox 7">
            <a:extLst>
              <a:ext uri="{FF2B5EF4-FFF2-40B4-BE49-F238E27FC236}">
                <a16:creationId xmlns:a16="http://schemas.microsoft.com/office/drawing/2014/main" id="{2435C7BA-947F-4934-99F6-C4AF4E3F35B8}"/>
              </a:ext>
            </a:extLst>
          </p:cNvPr>
          <p:cNvSpPr txBox="1"/>
          <p:nvPr/>
        </p:nvSpPr>
        <p:spPr>
          <a:xfrm>
            <a:off x="2312757" y="520661"/>
            <a:ext cx="2774210" cy="4801314"/>
          </a:xfrm>
          <a:prstGeom prst="rect">
            <a:avLst/>
          </a:prstGeom>
          <a:noFill/>
        </p:spPr>
        <p:txBody>
          <a:bodyPr wrap="square">
            <a:spAutoFit/>
          </a:bodyPr>
          <a:lstStyle/>
          <a:p>
            <a:pPr indent="447675" algn="just"/>
            <a:r>
              <a:rPr lang="en-US" dirty="0"/>
              <a:t>An </a:t>
            </a:r>
            <a:r>
              <a:rPr lang="en-US" dirty="0">
                <a:solidFill>
                  <a:schemeClr val="accent1">
                    <a:lumMod val="75000"/>
                  </a:schemeClr>
                </a:solidFill>
              </a:rPr>
              <a:t>operculum</a:t>
            </a:r>
            <a:r>
              <a:rPr lang="en-US" dirty="0"/>
              <a:t>, at the apex of the sporangium, falls off to expose </a:t>
            </a:r>
            <a:r>
              <a:rPr lang="en-US" dirty="0">
                <a:solidFill>
                  <a:schemeClr val="accent1">
                    <a:lumMod val="75000"/>
                  </a:schemeClr>
                </a:solidFill>
              </a:rPr>
              <a:t>peristome</a:t>
            </a:r>
            <a:r>
              <a:rPr lang="en-US" dirty="0"/>
              <a:t> teeth that aid in the dispersal of spores. </a:t>
            </a:r>
          </a:p>
          <a:p>
            <a:pPr indent="447675" algn="just"/>
            <a:r>
              <a:rPr lang="en-US" dirty="0">
                <a:solidFill>
                  <a:schemeClr val="accent1">
                    <a:lumMod val="75000"/>
                  </a:schemeClr>
                </a:solidFill>
              </a:rPr>
              <a:t>Peristome teeth</a:t>
            </a:r>
            <a:r>
              <a:rPr lang="en-US" b="1" dirty="0">
                <a:solidFill>
                  <a:schemeClr val="accent1">
                    <a:lumMod val="75000"/>
                  </a:schemeClr>
                </a:solidFill>
              </a:rPr>
              <a:t> </a:t>
            </a:r>
            <a:r>
              <a:rPr lang="en-US" dirty="0"/>
              <a:t>arrangement and morphology aid in distinguishing certain taxonomic categories. Finally, stomata are typically present on the walls of the sporangium.  Stomata aid in gas exchange and are also found on tracheophytes.</a:t>
            </a:r>
            <a:endParaRPr lang="ru-RU" dirty="0"/>
          </a:p>
        </p:txBody>
      </p:sp>
      <p:pic>
        <p:nvPicPr>
          <p:cNvPr id="9" name="Рисунок 8">
            <a:extLst>
              <a:ext uri="{FF2B5EF4-FFF2-40B4-BE49-F238E27FC236}">
                <a16:creationId xmlns:a16="http://schemas.microsoft.com/office/drawing/2014/main" id="{BB152B8C-C4EB-4752-BED9-BB6D6895A56B}"/>
              </a:ext>
            </a:extLst>
          </p:cNvPr>
          <p:cNvPicPr>
            <a:picLocks noChangeAspect="1"/>
          </p:cNvPicPr>
          <p:nvPr/>
        </p:nvPicPr>
        <p:blipFill>
          <a:blip r:embed="rId4"/>
          <a:stretch>
            <a:fillRect/>
          </a:stretch>
        </p:blipFill>
        <p:spPr>
          <a:xfrm>
            <a:off x="5283245" y="520661"/>
            <a:ext cx="2917738" cy="46071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ADM\Documents\Karime\2018\Lectures\Anatomy and morphology of plant\Additional materials\Mosses and other\Sphagnum.jpg"/>
          <p:cNvPicPr>
            <a:picLocks noChangeAspect="1" noChangeArrowheads="1"/>
          </p:cNvPicPr>
          <p:nvPr/>
        </p:nvPicPr>
        <p:blipFill>
          <a:blip r:embed="rId2" cstate="print"/>
          <a:srcRect b="8908"/>
          <a:stretch>
            <a:fillRect/>
          </a:stretch>
        </p:blipFill>
        <p:spPr bwMode="auto">
          <a:xfrm>
            <a:off x="192024" y="3597675"/>
            <a:ext cx="3859277" cy="2880000"/>
          </a:xfrm>
          <a:prstGeom prst="rect">
            <a:avLst/>
          </a:prstGeom>
          <a:noFill/>
        </p:spPr>
      </p:pic>
      <p:pic>
        <p:nvPicPr>
          <p:cNvPr id="5" name="Picture 4" descr="C:\Users\ADM\Documents\Karime\2018\Lectures\Anatomy and morphology of plant\Additional materials\Mosses and other\Polytrichum-commune-var-commune-Photo-by-David-Holyoak.png"/>
          <p:cNvPicPr>
            <a:picLocks noChangeAspect="1" noChangeArrowheads="1"/>
          </p:cNvPicPr>
          <p:nvPr/>
        </p:nvPicPr>
        <p:blipFill>
          <a:blip r:embed="rId3" cstate="print"/>
          <a:srcRect/>
          <a:stretch>
            <a:fillRect/>
          </a:stretch>
        </p:blipFill>
        <p:spPr bwMode="auto">
          <a:xfrm>
            <a:off x="4094511" y="1678121"/>
            <a:ext cx="3748308" cy="3060000"/>
          </a:xfrm>
          <a:prstGeom prst="rect">
            <a:avLst/>
          </a:prstGeom>
          <a:noFill/>
        </p:spPr>
      </p:pic>
      <p:pic>
        <p:nvPicPr>
          <p:cNvPr id="6" name="Picture 5" descr="C:\Users\ADM\Documents\Karime\2018\Lectures\Anatomy and morphology of plant\Additional materials\Mosses and other\4.jpg"/>
          <p:cNvPicPr>
            <a:picLocks noChangeAspect="1" noChangeArrowheads="1"/>
          </p:cNvPicPr>
          <p:nvPr/>
        </p:nvPicPr>
        <p:blipFill>
          <a:blip r:embed="rId4" cstate="print"/>
          <a:srcRect/>
          <a:stretch>
            <a:fillRect/>
          </a:stretch>
        </p:blipFill>
        <p:spPr bwMode="auto">
          <a:xfrm>
            <a:off x="8010153" y="818388"/>
            <a:ext cx="3825231" cy="2880000"/>
          </a:xfrm>
          <a:prstGeom prst="rect">
            <a:avLst/>
          </a:prstGeom>
          <a:noFill/>
        </p:spPr>
      </p:pic>
      <p:sp>
        <p:nvSpPr>
          <p:cNvPr id="7" name="Прямоугольник 6"/>
          <p:cNvSpPr/>
          <p:nvPr/>
        </p:nvSpPr>
        <p:spPr>
          <a:xfrm>
            <a:off x="1190633" y="6457890"/>
            <a:ext cx="1317990" cy="400110"/>
          </a:xfrm>
          <a:prstGeom prst="rect">
            <a:avLst/>
          </a:prstGeom>
        </p:spPr>
        <p:txBody>
          <a:bodyPr wrap="none">
            <a:spAutoFit/>
          </a:bodyPr>
          <a:lstStyle/>
          <a:p>
            <a:r>
              <a:rPr lang="en-US" sz="2000" b="1" i="1" dirty="0"/>
              <a:t>Sphagnum</a:t>
            </a:r>
            <a:endParaRPr lang="ru-RU" sz="2000" i="1" dirty="0"/>
          </a:p>
        </p:txBody>
      </p:sp>
      <p:sp>
        <p:nvSpPr>
          <p:cNvPr id="8" name="Прямоугольник 7"/>
          <p:cNvSpPr/>
          <p:nvPr/>
        </p:nvSpPr>
        <p:spPr>
          <a:xfrm>
            <a:off x="5239747" y="4979824"/>
            <a:ext cx="1457835" cy="400110"/>
          </a:xfrm>
          <a:prstGeom prst="rect">
            <a:avLst/>
          </a:prstGeom>
        </p:spPr>
        <p:txBody>
          <a:bodyPr wrap="none">
            <a:spAutoFit/>
          </a:bodyPr>
          <a:lstStyle/>
          <a:p>
            <a:r>
              <a:rPr lang="en-US" sz="2000" b="1" i="1" dirty="0" err="1"/>
              <a:t>Polytrichum</a:t>
            </a:r>
            <a:endParaRPr lang="ru-RU" sz="2000" dirty="0"/>
          </a:p>
        </p:txBody>
      </p:sp>
      <p:sp>
        <p:nvSpPr>
          <p:cNvPr id="9" name="Прямоугольник 8"/>
          <p:cNvSpPr/>
          <p:nvPr/>
        </p:nvSpPr>
        <p:spPr>
          <a:xfrm>
            <a:off x="9607835" y="4002914"/>
            <a:ext cx="1244571" cy="400110"/>
          </a:xfrm>
          <a:prstGeom prst="rect">
            <a:avLst/>
          </a:prstGeom>
        </p:spPr>
        <p:txBody>
          <a:bodyPr wrap="none">
            <a:spAutoFit/>
          </a:bodyPr>
          <a:lstStyle/>
          <a:p>
            <a:r>
              <a:rPr lang="en-US" sz="2000" b="1" dirty="0" err="1"/>
              <a:t>Bryopsida</a:t>
            </a:r>
            <a:endParaRPr lang="ru-RU" sz="2000" dirty="0"/>
          </a:p>
        </p:txBody>
      </p:sp>
    </p:spTree>
    <p:extLst>
      <p:ext uri="{BB962C8B-B14F-4D97-AF65-F5344CB8AC3E}">
        <p14:creationId xmlns:p14="http://schemas.microsoft.com/office/powerpoint/2010/main" val="2493924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9046" y="996315"/>
            <a:ext cx="10735056" cy="5016758"/>
          </a:xfrm>
          <a:prstGeom prst="rect">
            <a:avLst/>
          </a:prstGeom>
        </p:spPr>
        <p:txBody>
          <a:bodyPr wrap="square">
            <a:spAutoFit/>
          </a:bodyPr>
          <a:lstStyle/>
          <a:p>
            <a:r>
              <a:rPr lang="en-US" sz="3200" dirty="0">
                <a:solidFill>
                  <a:schemeClr val="accent1">
                    <a:lumMod val="75000"/>
                  </a:schemeClr>
                </a:solidFill>
              </a:rPr>
              <a:t>Mosses Have Significant Economic and Ecological Value</a:t>
            </a:r>
          </a:p>
          <a:p>
            <a:pPr indent="447675" algn="just"/>
            <a:r>
              <a:rPr lang="en-US" sz="2400" i="1" dirty="0"/>
              <a:t>Sphagnum</a:t>
            </a:r>
            <a:r>
              <a:rPr lang="en-US" sz="2400" dirty="0"/>
              <a:t>, a large genus of peat mosses, is by far the most economically important bryophyte. Because of their special epidermal cells, Sphagnum mosses are frequently added to potting soil to increase its water-holding capacity. Tons of Sphagnum are harvested throughout the world and then sold in the nursery industry in many countries. During World War I, </a:t>
            </a:r>
            <a:r>
              <a:rPr lang="en-US" sz="2400" i="1" dirty="0"/>
              <a:t>Sphagnum</a:t>
            </a:r>
            <a:r>
              <a:rPr lang="en-US" sz="2400" dirty="0"/>
              <a:t> was used on a large scale as a wound dressing because its acidic sterile tissue acts as both an antiseptic and an absorbent. </a:t>
            </a:r>
          </a:p>
          <a:p>
            <a:pPr indent="447675" algn="just"/>
            <a:r>
              <a:rPr lang="en-US" sz="2400" dirty="0"/>
              <a:t>In some cold-temperate areas, Sphagnum and other mosses accumulate as a thick, compacted, semi-decomposed layer atop the mineral soil. This deposit, called peat, can be cut out in blocks, dried, and burned as fuel for cooking and heating. On a much larger scale, the Rhode generating station in Ireland burns 2,000 metric tons of peat a day to produce electricity.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3621025" y="137160"/>
            <a:ext cx="8212966" cy="6450840"/>
          </a:xfrm>
          <a:prstGeom prst="rect">
            <a:avLst/>
          </a:prstGeom>
          <a:noFill/>
          <a:ln w="9525">
            <a:noFill/>
            <a:miter lim="800000"/>
            <a:headEnd/>
            <a:tailEnd/>
          </a:ln>
        </p:spPr>
      </p:pic>
      <p:sp>
        <p:nvSpPr>
          <p:cNvPr id="3" name="Прямоугольник 2"/>
          <p:cNvSpPr/>
          <p:nvPr/>
        </p:nvSpPr>
        <p:spPr>
          <a:xfrm>
            <a:off x="267941" y="199382"/>
            <a:ext cx="4133376" cy="584775"/>
          </a:xfrm>
          <a:prstGeom prst="rect">
            <a:avLst/>
          </a:prstGeom>
        </p:spPr>
        <p:txBody>
          <a:bodyPr wrap="none">
            <a:spAutoFit/>
          </a:bodyPr>
          <a:lstStyle/>
          <a:p>
            <a:r>
              <a:rPr lang="en-US" sz="3200" dirty="0" err="1">
                <a:solidFill>
                  <a:schemeClr val="accent1">
                    <a:lumMod val="75000"/>
                  </a:schemeClr>
                </a:solidFill>
              </a:rPr>
              <a:t>Pteridophyta</a:t>
            </a:r>
            <a:r>
              <a:rPr lang="en-US" sz="3200" dirty="0">
                <a:solidFill>
                  <a:schemeClr val="accent1">
                    <a:lumMod val="75000"/>
                  </a:schemeClr>
                </a:solidFill>
              </a:rPr>
              <a:t>: the ferns</a:t>
            </a:r>
            <a:endParaRPr lang="ru-RU" sz="3200" dirty="0">
              <a:solidFill>
                <a:schemeClr val="accent1">
                  <a:lumMod val="75000"/>
                </a:schemeClr>
              </a:solidFill>
            </a:endParaRPr>
          </a:p>
        </p:txBody>
      </p:sp>
      <p:sp>
        <p:nvSpPr>
          <p:cNvPr id="4" name="Прямоугольник 3"/>
          <p:cNvSpPr/>
          <p:nvPr/>
        </p:nvSpPr>
        <p:spPr>
          <a:xfrm>
            <a:off x="268224" y="856357"/>
            <a:ext cx="3343656" cy="5632311"/>
          </a:xfrm>
          <a:prstGeom prst="rect">
            <a:avLst/>
          </a:prstGeom>
        </p:spPr>
        <p:txBody>
          <a:bodyPr wrap="square">
            <a:spAutoFit/>
          </a:bodyPr>
          <a:lstStyle/>
          <a:p>
            <a:pPr indent="447675" algn="just"/>
            <a:r>
              <a:rPr lang="en-US" sz="2400" dirty="0" err="1">
                <a:solidFill>
                  <a:schemeClr val="accent1">
                    <a:lumMod val="75000"/>
                  </a:schemeClr>
                </a:solidFill>
              </a:rPr>
              <a:t>Pteridophyta</a:t>
            </a:r>
            <a:r>
              <a:rPr lang="en-US" sz="2400" dirty="0">
                <a:solidFill>
                  <a:schemeClr val="accent1">
                    <a:lumMod val="75000"/>
                  </a:schemeClr>
                </a:solidFill>
              </a:rPr>
              <a:t>, ferns and allies, </a:t>
            </a:r>
            <a:r>
              <a:rPr lang="en-US" sz="2400" dirty="0"/>
              <a:t>have approximately 12,000 species and six classes. They have a </a:t>
            </a:r>
            <a:r>
              <a:rPr lang="en-US" sz="2400" dirty="0" err="1">
                <a:solidFill>
                  <a:schemeClr val="accent1">
                    <a:lumMod val="75000"/>
                  </a:schemeClr>
                </a:solidFill>
              </a:rPr>
              <a:t>sporic</a:t>
            </a:r>
            <a:r>
              <a:rPr lang="en-US" sz="2400" dirty="0">
                <a:solidFill>
                  <a:schemeClr val="accent1">
                    <a:lumMod val="75000"/>
                  </a:schemeClr>
                </a:solidFill>
              </a:rPr>
              <a:t> life cycle </a:t>
            </a:r>
            <a:r>
              <a:rPr lang="en-US" sz="2400" dirty="0"/>
              <a:t>with </a:t>
            </a:r>
            <a:r>
              <a:rPr lang="en-US" sz="2400" dirty="0" err="1"/>
              <a:t>sporophyte</a:t>
            </a:r>
            <a:r>
              <a:rPr lang="en-US" sz="2400" dirty="0"/>
              <a:t> predominance whereas their gametophytes are often reduced to </a:t>
            </a:r>
            <a:r>
              <a:rPr lang="en-US" sz="2400" dirty="0" err="1"/>
              <a:t>prothallium</a:t>
            </a:r>
            <a:r>
              <a:rPr lang="en-US" sz="2400" dirty="0"/>
              <a:t>, small hornwort-like plant. Another frequent variant is the underground, </a:t>
            </a:r>
            <a:r>
              <a:rPr lang="en-US" sz="2400" dirty="0" err="1"/>
              <a:t>mycoparasitic</a:t>
            </a:r>
            <a:r>
              <a:rPr lang="en-US" sz="2400" dirty="0"/>
              <a:t> gametophyte.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8744" y="1327276"/>
            <a:ext cx="11039856" cy="4168649"/>
          </a:xfrm>
        </p:spPr>
        <p:txBody>
          <a:bodyPr>
            <a:normAutofit/>
          </a:bodyPr>
          <a:lstStyle/>
          <a:p>
            <a:pPr marL="0" indent="447675" algn="just">
              <a:lnSpc>
                <a:spcPct val="110000"/>
              </a:lnSpc>
              <a:spcBef>
                <a:spcPts val="0"/>
              </a:spcBef>
              <a:buNone/>
            </a:pPr>
            <a:r>
              <a:rPr lang="en-US" sz="3200" dirty="0" err="1">
                <a:solidFill>
                  <a:schemeClr val="accent1">
                    <a:lumMod val="75000"/>
                  </a:schemeClr>
                </a:solidFill>
              </a:rPr>
              <a:t>Pteridophyta</a:t>
            </a:r>
            <a:r>
              <a:rPr lang="en-US" sz="3200" dirty="0"/>
              <a:t> (with one exception) have </a:t>
            </a:r>
            <a:r>
              <a:rPr lang="en-US" sz="3200" dirty="0">
                <a:solidFill>
                  <a:schemeClr val="accent1">
                    <a:lumMod val="75000"/>
                  </a:schemeClr>
                </a:solidFill>
              </a:rPr>
              <a:t>true roots</a:t>
            </a:r>
            <a:r>
              <a:rPr lang="en-US" sz="3200" dirty="0"/>
              <a:t>. </a:t>
            </a:r>
          </a:p>
          <a:p>
            <a:pPr marL="0" indent="447675" algn="just">
              <a:lnSpc>
                <a:spcPct val="110000"/>
              </a:lnSpc>
              <a:spcBef>
                <a:spcPts val="0"/>
              </a:spcBef>
              <a:buNone/>
            </a:pPr>
            <a:r>
              <a:rPr lang="en-US" sz="3200" dirty="0"/>
              <a:t>Most of them have </a:t>
            </a:r>
            <a:r>
              <a:rPr lang="en-US" sz="3200" dirty="0">
                <a:solidFill>
                  <a:schemeClr val="accent1">
                    <a:lumMod val="75000"/>
                  </a:schemeClr>
                </a:solidFill>
              </a:rPr>
              <a:t>vascular tissues and are </a:t>
            </a:r>
            <a:r>
              <a:rPr lang="en-US" sz="3200" dirty="0" err="1">
                <a:solidFill>
                  <a:schemeClr val="accent1">
                    <a:lumMod val="75000"/>
                  </a:schemeClr>
                </a:solidFill>
              </a:rPr>
              <a:t>homoiohydric</a:t>
            </a:r>
            <a:r>
              <a:rPr lang="en-US" sz="3200" dirty="0">
                <a:solidFill>
                  <a:schemeClr val="accent1">
                    <a:lumMod val="75000"/>
                  </a:schemeClr>
                </a:solidFill>
              </a:rPr>
              <a:t>.</a:t>
            </a:r>
            <a:r>
              <a:rPr lang="en-US" sz="3200" dirty="0"/>
              <a:t> This is why seed plants together with ferns have a name </a:t>
            </a:r>
            <a:r>
              <a:rPr lang="en-US" sz="3200" dirty="0">
                <a:solidFill>
                  <a:schemeClr val="accent1">
                    <a:lumMod val="75000"/>
                  </a:schemeClr>
                </a:solidFill>
              </a:rPr>
              <a:t>vascular plants</a:t>
            </a:r>
            <a:r>
              <a:rPr lang="en-US" sz="3200" b="1" dirty="0">
                <a:solidFill>
                  <a:schemeClr val="accent1">
                    <a:lumMod val="75000"/>
                  </a:schemeClr>
                </a:solidFill>
              </a:rPr>
              <a:t>.</a:t>
            </a:r>
            <a:r>
              <a:rPr lang="en-US" sz="3200" dirty="0">
                <a:solidFill>
                  <a:schemeClr val="accent1">
                    <a:lumMod val="75000"/>
                  </a:schemeClr>
                </a:solidFill>
              </a:rPr>
              <a:t> </a:t>
            </a:r>
            <a:r>
              <a:rPr lang="en-US" sz="3200" dirty="0" err="1"/>
              <a:t>Pteridophyta</a:t>
            </a:r>
            <a:r>
              <a:rPr lang="en-US" sz="3200" dirty="0"/>
              <a:t> </a:t>
            </a:r>
            <a:r>
              <a:rPr lang="en-US" sz="3200" dirty="0" err="1"/>
              <a:t>sporophytes</a:t>
            </a:r>
            <a:r>
              <a:rPr lang="en-US" sz="3200" dirty="0"/>
              <a:t> always start their life from an embryo located on the gametophyte. While </a:t>
            </a:r>
            <a:r>
              <a:rPr lang="en-US" sz="3200" dirty="0" err="1"/>
              <a:t>Pteridophyta</a:t>
            </a:r>
            <a:r>
              <a:rPr lang="en-US" sz="3200" dirty="0"/>
              <a:t> have true xylem and phloem, they do not have developed secondary thickening.</a:t>
            </a:r>
          </a:p>
          <a:p>
            <a:pPr marL="0" indent="447675" algn="just">
              <a:lnSpc>
                <a:spcPct val="110000"/>
              </a:lnSpc>
              <a:spcBef>
                <a:spcPts val="0"/>
              </a:spcBef>
              <a:buNone/>
            </a:pPr>
            <a:endParaRPr lang="en-US" sz="2400" dirty="0"/>
          </a:p>
          <a:p>
            <a:pPr marL="0" indent="447675" algn="just">
              <a:lnSpc>
                <a:spcPct val="100000"/>
              </a:lnSpc>
              <a:spcBef>
                <a:spcPts val="0"/>
              </a:spcBef>
              <a:buNone/>
            </a:pPr>
            <a:endParaRPr lang="ru-RU"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2227" y="449699"/>
            <a:ext cx="9016232" cy="1631216"/>
          </a:xfrm>
          <a:prstGeom prst="rect">
            <a:avLst/>
          </a:prstGeom>
        </p:spPr>
        <p:txBody>
          <a:bodyPr wrap="square">
            <a:spAutoFit/>
          </a:bodyPr>
          <a:lstStyle/>
          <a:p>
            <a:r>
              <a:rPr lang="en-US" sz="2800" b="1" dirty="0"/>
              <a:t>Diversity of </a:t>
            </a:r>
            <a:r>
              <a:rPr lang="en-US" sz="2800" b="1" dirty="0" err="1"/>
              <a:t>Pteridophytes</a:t>
            </a:r>
            <a:r>
              <a:rPr lang="en-US" sz="2800" b="1" dirty="0"/>
              <a:t> </a:t>
            </a:r>
          </a:p>
          <a:p>
            <a:pPr marL="539750" indent="-539750"/>
            <a:r>
              <a:rPr lang="en-US" sz="2400" dirty="0"/>
              <a:t>Phylum of </a:t>
            </a:r>
            <a:r>
              <a:rPr lang="en-US" sz="2400" dirty="0" err="1"/>
              <a:t>Lycopodiophyta</a:t>
            </a:r>
            <a:r>
              <a:rPr lang="en-US" sz="2400" dirty="0"/>
              <a:t> consist of </a:t>
            </a:r>
            <a:r>
              <a:rPr lang="en-US" sz="2400" b="1" dirty="0"/>
              <a:t>two separate class</a:t>
            </a:r>
            <a:r>
              <a:rPr lang="en-US" sz="2400" dirty="0"/>
              <a:t>:-</a:t>
            </a:r>
            <a:br>
              <a:rPr lang="en-US" sz="2400" dirty="0"/>
            </a:br>
            <a:r>
              <a:rPr lang="en-US" sz="2400" dirty="0"/>
              <a:t>1)    </a:t>
            </a:r>
            <a:r>
              <a:rPr lang="en-US" sz="2400" dirty="0" err="1"/>
              <a:t>Lycopodiopsida</a:t>
            </a:r>
            <a:br>
              <a:rPr lang="en-US" sz="2400" dirty="0"/>
            </a:br>
            <a:r>
              <a:rPr lang="en-US" sz="2400" dirty="0"/>
              <a:t>2)    </a:t>
            </a:r>
            <a:r>
              <a:rPr lang="en-US" sz="2400" dirty="0" err="1"/>
              <a:t>Polypodiopsida</a:t>
            </a:r>
            <a:endParaRPr lang="ru-RU" sz="2800" dirty="0"/>
          </a:p>
        </p:txBody>
      </p:sp>
      <p:sp>
        <p:nvSpPr>
          <p:cNvPr id="6" name="Прямоугольник 5"/>
          <p:cNvSpPr/>
          <p:nvPr/>
        </p:nvSpPr>
        <p:spPr>
          <a:xfrm>
            <a:off x="1223170" y="3031736"/>
            <a:ext cx="9137744" cy="3416320"/>
          </a:xfrm>
          <a:prstGeom prst="rect">
            <a:avLst/>
          </a:prstGeom>
        </p:spPr>
        <p:txBody>
          <a:bodyPr wrap="square">
            <a:spAutoFit/>
          </a:bodyPr>
          <a:lstStyle/>
          <a:p>
            <a:pPr algn="just"/>
            <a:r>
              <a:rPr lang="en-US" sz="2400" b="1" dirty="0"/>
              <a:t>        Order </a:t>
            </a:r>
            <a:r>
              <a:rPr lang="en-US" sz="2400" b="1" dirty="0" err="1"/>
              <a:t>Lycopodiales</a:t>
            </a:r>
            <a:endParaRPr lang="en-US" sz="2400" b="1" dirty="0"/>
          </a:p>
          <a:p>
            <a:pPr algn="just"/>
            <a:r>
              <a:rPr lang="en-US" sz="2400" dirty="0"/>
              <a:t>               Family </a:t>
            </a:r>
            <a:r>
              <a:rPr lang="en-US" sz="2400" dirty="0" err="1"/>
              <a:t>Lycopodiaceae</a:t>
            </a:r>
            <a:r>
              <a:rPr lang="en-US" sz="2400" dirty="0"/>
              <a:t>    </a:t>
            </a:r>
          </a:p>
          <a:p>
            <a:pPr algn="just"/>
            <a:r>
              <a:rPr lang="en-US" sz="2400" i="1" dirty="0"/>
              <a:t>                         </a:t>
            </a:r>
            <a:r>
              <a:rPr lang="en-US" sz="2400" dirty="0"/>
              <a:t>Genus</a:t>
            </a:r>
            <a:r>
              <a:rPr lang="en-US" sz="2400" i="1" dirty="0"/>
              <a:t> </a:t>
            </a:r>
            <a:r>
              <a:rPr lang="en-US" sz="2400" i="1" dirty="0" err="1"/>
              <a:t>Lycopodium</a:t>
            </a:r>
            <a:endParaRPr lang="en-US" sz="2400" i="1" dirty="0"/>
          </a:p>
          <a:p>
            <a:pPr algn="just"/>
            <a:r>
              <a:rPr lang="en-US" sz="2400" b="1" dirty="0"/>
              <a:t>        Order </a:t>
            </a:r>
            <a:r>
              <a:rPr lang="en-US" sz="2400" b="1" dirty="0" err="1"/>
              <a:t>Selaginellales</a:t>
            </a:r>
            <a:endParaRPr lang="en-US" sz="2400" b="1" dirty="0"/>
          </a:p>
          <a:p>
            <a:pPr algn="just"/>
            <a:r>
              <a:rPr lang="en-US" sz="2400" dirty="0"/>
              <a:t>               Family </a:t>
            </a:r>
            <a:r>
              <a:rPr lang="en-US" sz="2400" dirty="0" err="1"/>
              <a:t>Selaginellaceae</a:t>
            </a:r>
            <a:r>
              <a:rPr lang="en-US" sz="2400" dirty="0"/>
              <a:t>   </a:t>
            </a:r>
          </a:p>
          <a:p>
            <a:pPr algn="just"/>
            <a:r>
              <a:rPr lang="en-US" sz="2400" dirty="0"/>
              <a:t>                         Genus </a:t>
            </a:r>
            <a:r>
              <a:rPr lang="en-US" sz="2400" i="1" dirty="0" err="1"/>
              <a:t>Selaginella</a:t>
            </a:r>
            <a:endParaRPr lang="en-US" sz="2400" i="1" dirty="0"/>
          </a:p>
          <a:p>
            <a:pPr algn="just"/>
            <a:r>
              <a:rPr lang="en-US" sz="2400" dirty="0"/>
              <a:t>        </a:t>
            </a:r>
            <a:r>
              <a:rPr lang="en-US" sz="2400" b="1" dirty="0"/>
              <a:t>Order </a:t>
            </a:r>
            <a:r>
              <a:rPr lang="en-US" sz="2400" b="1" dirty="0" err="1"/>
              <a:t>Isoetales</a:t>
            </a:r>
            <a:endParaRPr lang="en-US" sz="2400" b="1" dirty="0"/>
          </a:p>
          <a:p>
            <a:pPr algn="just"/>
            <a:r>
              <a:rPr lang="en-US" sz="2400" dirty="0"/>
              <a:t>               Family </a:t>
            </a:r>
            <a:r>
              <a:rPr lang="en-US" sz="2400" dirty="0" err="1"/>
              <a:t>Isoetaceae</a:t>
            </a:r>
            <a:r>
              <a:rPr lang="en-US" sz="2400" dirty="0"/>
              <a:t>           </a:t>
            </a:r>
          </a:p>
          <a:p>
            <a:pPr algn="just"/>
            <a:r>
              <a:rPr lang="en-US" sz="2400" dirty="0"/>
              <a:t>                         Genus </a:t>
            </a:r>
            <a:r>
              <a:rPr lang="en-US" sz="2400" i="1" dirty="0" err="1"/>
              <a:t>Isoetes</a:t>
            </a:r>
            <a:r>
              <a:rPr lang="en-US" sz="2400" dirty="0"/>
              <a:t> </a:t>
            </a:r>
            <a:endParaRPr lang="ru-RU" sz="2400" dirty="0"/>
          </a:p>
        </p:txBody>
      </p:sp>
      <p:sp>
        <p:nvSpPr>
          <p:cNvPr id="8" name="Прямоугольник 7"/>
          <p:cNvSpPr/>
          <p:nvPr/>
        </p:nvSpPr>
        <p:spPr>
          <a:xfrm>
            <a:off x="1069977" y="2365111"/>
            <a:ext cx="3302379" cy="523220"/>
          </a:xfrm>
          <a:prstGeom prst="rect">
            <a:avLst/>
          </a:prstGeom>
        </p:spPr>
        <p:txBody>
          <a:bodyPr wrap="none">
            <a:spAutoFit/>
          </a:bodyPr>
          <a:lstStyle/>
          <a:p>
            <a:r>
              <a:rPr lang="en-US" sz="2800" b="1" dirty="0"/>
              <a:t>Class </a:t>
            </a:r>
            <a:r>
              <a:rPr lang="en-US" sz="2800" b="1" dirty="0" err="1"/>
              <a:t>Lycopodiopsida</a:t>
            </a:r>
            <a:endParaRPr lang="ru-RU" sz="28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667512" y="627761"/>
            <a:ext cx="10881360" cy="5535295"/>
          </a:xfrm>
          <a:prstGeom prst="rect">
            <a:avLst/>
          </a:prstGeom>
        </p:spPr>
        <p:txBody>
          <a:bodyPr>
            <a:noAutofit/>
          </a:bodyPr>
          <a:lstStyle/>
          <a:p>
            <a:pPr lvl="0" indent="357188" algn="just">
              <a:defRPr/>
            </a:pPr>
            <a:r>
              <a:rPr lang="en-US" sz="2800" b="1" dirty="0">
                <a:solidFill>
                  <a:srgbClr val="5B9BD5">
                    <a:lumMod val="75000"/>
                  </a:srgbClr>
                </a:solidFill>
              </a:rPr>
              <a:t>Class </a:t>
            </a:r>
            <a:r>
              <a:rPr kumimoji="0" lang="en-US" sz="2800" b="1" i="0" u="none" strike="noStrike" kern="1200" cap="none" spc="0" normalizeH="0" baseline="0" noProof="0" dirty="0" err="1">
                <a:ln>
                  <a:noFill/>
                </a:ln>
                <a:solidFill>
                  <a:schemeClr val="accent1">
                    <a:lumMod val="75000"/>
                  </a:schemeClr>
                </a:solidFill>
                <a:effectLst/>
                <a:uLnTx/>
                <a:uFillTx/>
                <a:latin typeface="+mn-lt"/>
                <a:ea typeface="+mn-ea"/>
                <a:cs typeface="+mn-cs"/>
              </a:rPr>
              <a:t>Lycopodiopsida</a:t>
            </a:r>
            <a:r>
              <a:rPr kumimoji="0" lang="en-US" sz="2800" b="1" i="0" u="none" strike="noStrike" kern="1200" cap="none" spc="0" normalizeH="0" baseline="0" noProof="0" dirty="0">
                <a:ln>
                  <a:noFill/>
                </a:ln>
                <a:solidFill>
                  <a:schemeClr val="accent1">
                    <a:lumMod val="75000"/>
                  </a:schemeClr>
                </a:solidFill>
                <a:effectLst/>
                <a:uLnTx/>
                <a:uFillTx/>
                <a:latin typeface="+mn-lt"/>
                <a:ea typeface="+mn-ea"/>
                <a:cs typeface="+mn-cs"/>
              </a:rPr>
              <a:t>, or lycophytes </a:t>
            </a:r>
            <a:r>
              <a:rPr kumimoji="0" lang="en-US" sz="2800" i="0" u="none" strike="noStrike" kern="1200" cap="none" spc="0" normalizeH="0" baseline="0" noProof="0" dirty="0">
                <a:ln>
                  <a:noFill/>
                </a:ln>
                <a:solidFill>
                  <a:schemeClr val="tx1"/>
                </a:solidFill>
                <a:effectLst/>
                <a:uLnTx/>
                <a:uFillTx/>
                <a:latin typeface="+mn-lt"/>
                <a:ea typeface="+mn-ea"/>
                <a:cs typeface="+mn-cs"/>
              </a:rPr>
              <a:t>have at least four genera and more than 1,200 species. </a:t>
            </a:r>
          </a:p>
          <a:p>
            <a:pPr marL="0" marR="0" lvl="0" indent="357188" algn="just" defTabSz="914400" rtl="0" eaLnBrk="1" fontAlgn="auto" latinLnBrk="0" hangingPunct="1">
              <a:spcBef>
                <a:spcPts val="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schemeClr val="tx1"/>
                </a:solidFill>
                <a:effectLst/>
                <a:uLnTx/>
                <a:uFillTx/>
                <a:latin typeface="+mn-lt"/>
                <a:ea typeface="+mn-ea"/>
                <a:cs typeface="+mn-cs"/>
              </a:rPr>
              <a:t>-Lycophyte </a:t>
            </a:r>
            <a:r>
              <a:rPr kumimoji="0" lang="en-US" sz="2800" i="0" u="none" strike="noStrike" kern="1200" cap="none" spc="0" normalizeH="0" baseline="0" noProof="0" dirty="0">
                <a:ln>
                  <a:noFill/>
                </a:ln>
                <a:solidFill>
                  <a:schemeClr val="accent1">
                    <a:lumMod val="75000"/>
                  </a:schemeClr>
                </a:solidFill>
                <a:effectLst/>
                <a:uLnTx/>
                <a:uFillTx/>
                <a:latin typeface="+mn-lt"/>
                <a:ea typeface="+mn-ea"/>
                <a:cs typeface="+mn-cs"/>
              </a:rPr>
              <a:t>sporangia</a:t>
            </a:r>
            <a:r>
              <a:rPr kumimoji="0" lang="en-US" sz="2800" i="0" u="none" strike="noStrike" kern="1200" cap="none" spc="0" normalizeH="0" baseline="0" noProof="0" dirty="0">
                <a:ln>
                  <a:noFill/>
                </a:ln>
                <a:solidFill>
                  <a:schemeClr val="accent2"/>
                </a:solidFill>
                <a:effectLst/>
                <a:uLnTx/>
                <a:uFillTx/>
                <a:latin typeface="+mn-lt"/>
                <a:ea typeface="+mn-ea"/>
                <a:cs typeface="+mn-cs"/>
              </a:rPr>
              <a:t> </a:t>
            </a:r>
            <a:r>
              <a:rPr kumimoji="0" lang="en-US" sz="2800" i="0" u="none" strike="noStrike" kern="1200" cap="none" spc="0" normalizeH="0" baseline="0" noProof="0" dirty="0">
                <a:ln>
                  <a:noFill/>
                </a:ln>
                <a:solidFill>
                  <a:schemeClr val="tx1"/>
                </a:solidFill>
                <a:effectLst/>
                <a:uLnTx/>
                <a:uFillTx/>
                <a:latin typeface="+mn-lt"/>
                <a:ea typeface="+mn-ea"/>
                <a:cs typeface="+mn-cs"/>
              </a:rPr>
              <a:t>are associated with leaves and often form </a:t>
            </a:r>
            <a:r>
              <a:rPr kumimoji="0" lang="en-US" sz="2800" i="0" u="none" strike="noStrike" kern="1200" cap="none" spc="0" normalizeH="0" baseline="0" noProof="0" dirty="0">
                <a:ln>
                  <a:noFill/>
                </a:ln>
                <a:solidFill>
                  <a:schemeClr val="accent1">
                    <a:lumMod val="75000"/>
                  </a:schemeClr>
                </a:solidFill>
                <a:effectLst/>
                <a:uLnTx/>
                <a:uFillTx/>
                <a:latin typeface="+mn-lt"/>
                <a:ea typeface="+mn-ea"/>
                <a:cs typeface="+mn-cs"/>
              </a:rPr>
              <a:t>strobilus</a:t>
            </a:r>
            <a:r>
              <a:rPr kumimoji="0" lang="en-US" sz="2800" i="0" u="none" strike="noStrike" kern="1200" cap="none" spc="0" normalizeH="0" baseline="0" noProof="0" dirty="0">
                <a:ln>
                  <a:noFill/>
                </a:ln>
                <a:solidFill>
                  <a:schemeClr val="tx1"/>
                </a:solidFill>
                <a:effectLst/>
                <a:uLnTx/>
                <a:uFillTx/>
                <a:latin typeface="+mn-lt"/>
                <a:ea typeface="+mn-ea"/>
                <a:cs typeface="+mn-cs"/>
              </a:rPr>
              <a:t> which is condensation of sporangia-bearing leaves (sporophylls when they are leaf-like or sporangiophores when they are divergent). </a:t>
            </a:r>
          </a:p>
          <a:p>
            <a:pPr marL="0" marR="0" lvl="0" indent="357188" algn="just" defTabSz="914400" rtl="0" eaLnBrk="1" fontAlgn="auto" latinLnBrk="0" hangingPunct="1">
              <a:spcBef>
                <a:spcPts val="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schemeClr val="tx1"/>
                </a:solidFill>
                <a:effectLst/>
                <a:uLnTx/>
                <a:uFillTx/>
                <a:latin typeface="+mn-lt"/>
                <a:ea typeface="+mn-ea"/>
                <a:cs typeface="+mn-cs"/>
              </a:rPr>
              <a:t>-Their spermatozoon usually has 2 flagella (like mosses) but are sometimes also </a:t>
            </a:r>
            <a:r>
              <a:rPr kumimoji="0" lang="en-US" sz="2800" i="0" u="none" strike="noStrike" kern="1200" cap="none" spc="0" normalizeH="0" baseline="0" noProof="0" dirty="0" err="1">
                <a:ln>
                  <a:noFill/>
                </a:ln>
                <a:solidFill>
                  <a:schemeClr val="tx1"/>
                </a:solidFill>
                <a:effectLst/>
                <a:uLnTx/>
                <a:uFillTx/>
                <a:latin typeface="+mn-lt"/>
                <a:ea typeface="+mn-ea"/>
                <a:cs typeface="+mn-cs"/>
              </a:rPr>
              <a:t>multiflagellate</a:t>
            </a:r>
            <a:r>
              <a:rPr kumimoji="0" lang="en-US" sz="2800" i="0" u="none" strike="noStrike" kern="1200" cap="none" spc="0" normalizeH="0" baseline="0" noProof="0" dirty="0">
                <a:ln>
                  <a:noFill/>
                </a:ln>
                <a:solidFill>
                  <a:schemeClr val="tx1"/>
                </a:solidFill>
                <a:effectLst/>
                <a:uLnTx/>
                <a:uFillTx/>
                <a:latin typeface="+mn-lt"/>
                <a:ea typeface="+mn-ea"/>
                <a:cs typeface="+mn-cs"/>
              </a:rPr>
              <a:t> (like spermatozoa of other ferns). </a:t>
            </a:r>
          </a:p>
          <a:p>
            <a:pPr marL="0" marR="0" lvl="0" indent="357188" algn="just" defTabSz="914400" rtl="0" eaLnBrk="1" fontAlgn="auto" latinLnBrk="0" hangingPunct="1">
              <a:spcBef>
                <a:spcPts val="0"/>
              </a:spcBef>
              <a:spcAft>
                <a:spcPts val="0"/>
              </a:spcAft>
              <a:buClrTx/>
              <a:buSzTx/>
              <a:buFont typeface="Arial" panose="020B0604020202020204" pitchFamily="34" charset="0"/>
              <a:buNone/>
              <a:tabLst/>
              <a:defRPr/>
            </a:pPr>
            <a:r>
              <a:rPr kumimoji="0" lang="en-US" sz="2800" i="0" u="none" strike="noStrike" kern="1200" cap="none" spc="0" normalizeH="0" baseline="0" noProof="0" dirty="0">
                <a:ln>
                  <a:noFill/>
                </a:ln>
                <a:solidFill>
                  <a:schemeClr val="tx1"/>
                </a:solidFill>
                <a:effectLst/>
                <a:uLnTx/>
                <a:uFillTx/>
                <a:latin typeface="+mn-lt"/>
                <a:ea typeface="+mn-ea"/>
                <a:cs typeface="+mn-cs"/>
              </a:rPr>
              <a:t>More basal lycophytes (clubmosses </a:t>
            </a:r>
            <a:r>
              <a:rPr kumimoji="0" lang="en-US" sz="2800" i="1" u="none" strike="noStrike" kern="1200" cap="none" spc="0" normalizeH="0" baseline="0" noProof="0" dirty="0" err="1">
                <a:ln>
                  <a:noFill/>
                </a:ln>
                <a:solidFill>
                  <a:schemeClr val="tx1"/>
                </a:solidFill>
                <a:effectLst/>
                <a:uLnTx/>
                <a:uFillTx/>
                <a:latin typeface="+mn-lt"/>
                <a:ea typeface="+mn-ea"/>
                <a:cs typeface="+mn-cs"/>
              </a:rPr>
              <a:t>Huperzia</a:t>
            </a:r>
            <a:r>
              <a:rPr kumimoji="0" lang="en-US" sz="2800" i="0" u="none" strike="noStrike" kern="1200" cap="none" spc="0" normalizeH="0" baseline="0" noProof="0" dirty="0">
                <a:ln>
                  <a:noFill/>
                </a:ln>
                <a:solidFill>
                  <a:schemeClr val="tx1"/>
                </a:solidFill>
                <a:effectLst/>
                <a:uLnTx/>
                <a:uFillTx/>
                <a:latin typeface="+mn-lt"/>
                <a:ea typeface="+mn-ea"/>
                <a:cs typeface="+mn-cs"/>
              </a:rPr>
              <a:t> and </a:t>
            </a:r>
            <a:r>
              <a:rPr kumimoji="0" lang="en-US" sz="2800" i="1" u="none" strike="noStrike" kern="1200" cap="none" spc="0" normalizeH="0" baseline="0" noProof="0" dirty="0">
                <a:ln>
                  <a:noFill/>
                </a:ln>
                <a:solidFill>
                  <a:schemeClr val="accent1">
                    <a:lumMod val="75000"/>
                  </a:schemeClr>
                </a:solidFill>
                <a:effectLst/>
                <a:uLnTx/>
                <a:uFillTx/>
                <a:latin typeface="+mn-lt"/>
                <a:ea typeface="+mn-ea"/>
                <a:cs typeface="+mn-cs"/>
              </a:rPr>
              <a:t>Lycopodium</a:t>
            </a:r>
            <a:r>
              <a:rPr kumimoji="0" lang="en-US" sz="2800" i="0" u="none" strike="noStrike" kern="1200" cap="none" spc="0" normalizeH="0" baseline="0" noProof="0" dirty="0">
                <a:ln>
                  <a:noFill/>
                </a:ln>
                <a:solidFill>
                  <a:schemeClr val="tx1"/>
                </a:solidFill>
                <a:effectLst/>
                <a:uLnTx/>
                <a:uFillTx/>
                <a:latin typeface="+mn-lt"/>
                <a:ea typeface="+mn-ea"/>
                <a:cs typeface="+mn-cs"/>
              </a:rPr>
              <a:t>) have </a:t>
            </a:r>
            <a:r>
              <a:rPr kumimoji="0" lang="en-US" sz="2800" i="0" u="none" strike="noStrike" kern="1200" cap="none" spc="0" normalizeH="0" baseline="0" noProof="0" dirty="0">
                <a:ln>
                  <a:noFill/>
                </a:ln>
                <a:solidFill>
                  <a:schemeClr val="accent1">
                    <a:lumMod val="75000"/>
                  </a:schemeClr>
                </a:solidFill>
                <a:effectLst/>
                <a:uLnTx/>
                <a:uFillTx/>
                <a:latin typeface="+mn-lt"/>
                <a:ea typeface="+mn-ea"/>
                <a:cs typeface="+mn-cs"/>
              </a:rPr>
              <a:t>equal spores </a:t>
            </a:r>
            <a:r>
              <a:rPr kumimoji="0" lang="en-US" sz="2800" i="0" u="none" strike="noStrike" kern="1200" cap="none" spc="0" normalizeH="0" baseline="0" noProof="0" dirty="0">
                <a:ln>
                  <a:noFill/>
                </a:ln>
                <a:solidFill>
                  <a:schemeClr val="tx1"/>
                </a:solidFill>
                <a:effectLst/>
                <a:uLnTx/>
                <a:uFillTx/>
                <a:latin typeface="+mn-lt"/>
                <a:ea typeface="+mn-ea"/>
                <a:cs typeface="+mn-cs"/>
              </a:rPr>
              <a:t>and underground gametophytes, whereas more advanced </a:t>
            </a:r>
            <a:r>
              <a:rPr kumimoji="0" lang="en-US" sz="2800" i="1" u="none" strike="noStrike" kern="1200" cap="none" spc="0" normalizeH="0" baseline="0" noProof="0" dirty="0" err="1">
                <a:ln>
                  <a:noFill/>
                </a:ln>
                <a:solidFill>
                  <a:schemeClr val="accent1">
                    <a:lumMod val="75000"/>
                  </a:schemeClr>
                </a:solidFill>
                <a:effectLst/>
                <a:uLnTx/>
                <a:uFillTx/>
                <a:latin typeface="+mn-lt"/>
                <a:ea typeface="+mn-ea"/>
                <a:cs typeface="+mn-cs"/>
              </a:rPr>
              <a:t>Selaginella</a:t>
            </a:r>
            <a:r>
              <a:rPr kumimoji="0" lang="en-US" sz="2800" i="0" u="none" strike="noStrike" kern="1200" cap="none" spc="0" normalizeH="0" baseline="0" noProof="0" dirty="0">
                <a:ln>
                  <a:noFill/>
                </a:ln>
                <a:solidFill>
                  <a:schemeClr val="accent1">
                    <a:lumMod val="75000"/>
                  </a:schemeClr>
                </a:solidFill>
                <a:effectLst/>
                <a:uLnTx/>
                <a:uFillTx/>
                <a:latin typeface="+mn-lt"/>
                <a:ea typeface="+mn-ea"/>
                <a:cs typeface="+mn-cs"/>
              </a:rPr>
              <a:t> (</a:t>
            </a:r>
            <a:r>
              <a:rPr kumimoji="0" lang="en-US" sz="2800" i="0" u="none" strike="noStrike" kern="1200" cap="none" spc="0" normalizeH="0" baseline="0" noProof="0" dirty="0" err="1">
                <a:ln>
                  <a:noFill/>
                </a:ln>
                <a:solidFill>
                  <a:schemeClr val="accent1">
                    <a:lumMod val="75000"/>
                  </a:schemeClr>
                </a:solidFill>
                <a:effectLst/>
                <a:uLnTx/>
                <a:uFillTx/>
                <a:latin typeface="+mn-lt"/>
                <a:ea typeface="+mn-ea"/>
                <a:cs typeface="+mn-cs"/>
              </a:rPr>
              <a:t>spikemoss</a:t>
            </a:r>
            <a:r>
              <a:rPr kumimoji="0" lang="en-US" sz="2800" i="0" u="none" strike="noStrike" kern="1200" cap="none" spc="0" normalizeH="0" baseline="0" noProof="0" dirty="0">
                <a:ln>
                  <a:noFill/>
                </a:ln>
                <a:solidFill>
                  <a:schemeClr val="tx1"/>
                </a:solidFill>
                <a:effectLst/>
                <a:uLnTx/>
                <a:uFillTx/>
                <a:latin typeface="+mn-lt"/>
                <a:ea typeface="+mn-ea"/>
                <a:cs typeface="+mn-cs"/>
              </a:rPr>
              <a:t>) and </a:t>
            </a:r>
            <a:r>
              <a:rPr kumimoji="0" lang="en-US" sz="2800" i="0" u="none" strike="noStrike" kern="1200" cap="none" spc="0" normalizeH="0" baseline="0" noProof="0" dirty="0" err="1">
                <a:ln>
                  <a:noFill/>
                </a:ln>
                <a:solidFill>
                  <a:schemeClr val="tx1"/>
                </a:solidFill>
                <a:effectLst/>
                <a:uLnTx/>
                <a:uFillTx/>
                <a:latin typeface="+mn-lt"/>
                <a:ea typeface="+mn-ea"/>
                <a:cs typeface="+mn-cs"/>
              </a:rPr>
              <a:t>Isoëtes</a:t>
            </a:r>
            <a:r>
              <a:rPr kumimoji="0" lang="en-US" sz="2800" i="0" u="none" strike="noStrike" kern="1200" cap="none" spc="0" normalizeH="0" baseline="0" noProof="0" dirty="0">
                <a:ln>
                  <a:noFill/>
                </a:ln>
                <a:solidFill>
                  <a:schemeClr val="tx1"/>
                </a:solidFill>
                <a:effectLst/>
                <a:uLnTx/>
                <a:uFillTx/>
                <a:latin typeface="+mn-lt"/>
                <a:ea typeface="+mn-ea"/>
                <a:cs typeface="+mn-cs"/>
              </a:rPr>
              <a:t> (quillwort) are both </a:t>
            </a:r>
            <a:r>
              <a:rPr kumimoji="0" lang="en-US" sz="2800" i="0" u="none" strike="noStrike" kern="1200" cap="none" spc="0" normalizeH="0" baseline="0" noProof="0" dirty="0">
                <a:ln>
                  <a:noFill/>
                </a:ln>
                <a:solidFill>
                  <a:schemeClr val="accent1">
                    <a:lumMod val="75000"/>
                  </a:schemeClr>
                </a:solidFill>
                <a:effectLst/>
                <a:uLnTx/>
                <a:uFillTx/>
                <a:latin typeface="+mn-lt"/>
                <a:ea typeface="+mn-ea"/>
                <a:cs typeface="+mn-cs"/>
              </a:rPr>
              <a:t>heterosporous</a:t>
            </a:r>
            <a:r>
              <a:rPr kumimoji="0" lang="en-US" sz="2800" i="0" u="none" strike="noStrike" kern="1200" cap="none" spc="0" normalizeH="0" baseline="0" noProof="0" dirty="0">
                <a:ln>
                  <a:noFill/>
                </a:ln>
                <a:solidFill>
                  <a:schemeClr val="tx1"/>
                </a:solidFill>
                <a:effectLst/>
                <a:uLnTx/>
                <a:uFillTx/>
                <a:latin typeface="+mn-lt"/>
                <a:ea typeface="+mn-ea"/>
                <a:cs typeface="+mn-cs"/>
              </a:rPr>
              <a:t> with reduced aboveground gametophytes. </a:t>
            </a:r>
            <a:endParaRPr kumimoji="0" lang="ru-RU" sz="28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Documents\Karime\2018\Lectures\Biodiversity of plants\Additional materials Biodiversity\image-599.png"/>
          <p:cNvPicPr>
            <a:picLocks noChangeAspect="1" noChangeArrowheads="1"/>
          </p:cNvPicPr>
          <p:nvPr/>
        </p:nvPicPr>
        <p:blipFill>
          <a:blip r:embed="rId2" cstate="print"/>
          <a:srcRect l="1404" r="2099" b="6084"/>
          <a:stretch>
            <a:fillRect/>
          </a:stretch>
        </p:blipFill>
        <p:spPr bwMode="auto">
          <a:xfrm>
            <a:off x="6035040" y="606976"/>
            <a:ext cx="6025896" cy="5071448"/>
          </a:xfrm>
          <a:prstGeom prst="rect">
            <a:avLst/>
          </a:prstGeom>
          <a:noFill/>
        </p:spPr>
      </p:pic>
      <p:sp>
        <p:nvSpPr>
          <p:cNvPr id="6" name="TextBox 5"/>
          <p:cNvSpPr txBox="1"/>
          <p:nvPr/>
        </p:nvSpPr>
        <p:spPr>
          <a:xfrm>
            <a:off x="5861304" y="5916168"/>
            <a:ext cx="6330696" cy="707886"/>
          </a:xfrm>
          <a:prstGeom prst="rect">
            <a:avLst/>
          </a:prstGeom>
          <a:noFill/>
        </p:spPr>
        <p:txBody>
          <a:bodyPr wrap="square" rtlCol="0">
            <a:spAutoFit/>
          </a:bodyPr>
          <a:lstStyle/>
          <a:p>
            <a:r>
              <a:rPr lang="en-US" sz="2000" b="1" i="1" dirty="0" err="1"/>
              <a:t>Lycopodium</a:t>
            </a:r>
            <a:r>
              <a:rPr lang="en-US" sz="2000" b="1" i="1" dirty="0"/>
              <a:t>. </a:t>
            </a:r>
            <a:r>
              <a:rPr lang="en-US" sz="2000" b="1" dirty="0"/>
              <a:t>External features of some species: A.- </a:t>
            </a:r>
            <a:r>
              <a:rPr lang="en-US" sz="2000" b="1" i="1" dirty="0"/>
              <a:t>L. </a:t>
            </a:r>
            <a:r>
              <a:rPr lang="en-US" sz="2000" b="1" i="1" dirty="0" err="1"/>
              <a:t>phlegmaria</a:t>
            </a:r>
            <a:r>
              <a:rPr lang="en-US" sz="2000" b="1" dirty="0"/>
              <a:t>, B – </a:t>
            </a:r>
            <a:r>
              <a:rPr lang="en-US" sz="2000" b="1" i="1" dirty="0"/>
              <a:t>L. </a:t>
            </a:r>
            <a:r>
              <a:rPr lang="en-US" sz="2000" b="1" i="1" dirty="0" err="1"/>
              <a:t>clavatum</a:t>
            </a:r>
            <a:r>
              <a:rPr lang="en-US" sz="2000" b="1" dirty="0"/>
              <a:t>, C – </a:t>
            </a:r>
            <a:r>
              <a:rPr lang="en-US" sz="2000" b="1" i="1" dirty="0"/>
              <a:t>L.</a:t>
            </a:r>
            <a:r>
              <a:rPr lang="en-US" sz="2000" b="1" dirty="0"/>
              <a:t> </a:t>
            </a:r>
            <a:r>
              <a:rPr lang="en-US" sz="2000" b="1" i="1" dirty="0" err="1"/>
              <a:t>volubile</a:t>
            </a:r>
            <a:r>
              <a:rPr lang="en-US" sz="2000" b="1" dirty="0"/>
              <a:t>, D – </a:t>
            </a:r>
            <a:r>
              <a:rPr lang="en-US" sz="2000" b="1" i="1" dirty="0"/>
              <a:t>L. </a:t>
            </a:r>
            <a:r>
              <a:rPr lang="en-US" sz="2000" b="1" i="1" dirty="0" err="1"/>
              <a:t>selago</a:t>
            </a:r>
            <a:r>
              <a:rPr lang="en-US" sz="2000" b="1" i="1" dirty="0"/>
              <a:t> </a:t>
            </a:r>
            <a:endParaRPr lang="ru-RU" sz="2000" b="1" i="1" dirty="0"/>
          </a:p>
        </p:txBody>
      </p:sp>
      <p:sp>
        <p:nvSpPr>
          <p:cNvPr id="7" name="Прямоугольник 6">
            <a:extLst>
              <a:ext uri="{FF2B5EF4-FFF2-40B4-BE49-F238E27FC236}">
                <a16:creationId xmlns:a16="http://schemas.microsoft.com/office/drawing/2014/main" id="{23B68010-EB1C-4C3C-8557-445AD51C76EF}"/>
              </a:ext>
            </a:extLst>
          </p:cNvPr>
          <p:cNvSpPr/>
          <p:nvPr/>
        </p:nvSpPr>
        <p:spPr>
          <a:xfrm>
            <a:off x="740899" y="902737"/>
            <a:ext cx="4942449" cy="4893647"/>
          </a:xfrm>
          <a:prstGeom prst="rect">
            <a:avLst/>
          </a:prstGeom>
        </p:spPr>
        <p:txBody>
          <a:bodyPr wrap="square">
            <a:spAutoFit/>
          </a:bodyPr>
          <a:lstStyle/>
          <a:p>
            <a:pPr indent="357188" algn="just"/>
            <a:r>
              <a:rPr lang="en-US" sz="2400" dirty="0">
                <a:solidFill>
                  <a:schemeClr val="accent1">
                    <a:lumMod val="75000"/>
                  </a:schemeClr>
                </a:solidFill>
                <a:cs typeface="Times New Roman" panose="02020603050405020304" pitchFamily="18" charset="0"/>
              </a:rPr>
              <a:t>Stem</a:t>
            </a:r>
            <a:r>
              <a:rPr lang="en-US" sz="2400" dirty="0">
                <a:cs typeface="Times New Roman" panose="02020603050405020304" pitchFamily="18" charset="0"/>
              </a:rPr>
              <a:t> is erect or pendant in sub-genus </a:t>
            </a:r>
            <a:r>
              <a:rPr lang="en-US" sz="2400" dirty="0" err="1">
                <a:cs typeface="Times New Roman" panose="02020603050405020304" pitchFamily="18" charset="0"/>
              </a:rPr>
              <a:t>Urostachya</a:t>
            </a:r>
            <a:r>
              <a:rPr lang="en-US" sz="2400" dirty="0">
                <a:cs typeface="Times New Roman" panose="02020603050405020304" pitchFamily="18" charset="0"/>
              </a:rPr>
              <a:t>, while it is prostrate with upright branches in sub­genus </a:t>
            </a:r>
            <a:r>
              <a:rPr lang="en-US" sz="2400" dirty="0" err="1">
                <a:cs typeface="Times New Roman" panose="02020603050405020304" pitchFamily="18" charset="0"/>
              </a:rPr>
              <a:t>Rhopalostachya</a:t>
            </a:r>
            <a:r>
              <a:rPr lang="en-US" sz="2400" dirty="0">
                <a:cs typeface="Times New Roman" panose="02020603050405020304" pitchFamily="18" charset="0"/>
              </a:rPr>
              <a:t>. The branching of the stem is partly monopodial and partly dichotomous. The stem is thickly covered with many leaves. </a:t>
            </a:r>
          </a:p>
          <a:p>
            <a:pPr indent="357188" algn="just"/>
            <a:r>
              <a:rPr lang="en-US" sz="2400" dirty="0">
                <a:solidFill>
                  <a:schemeClr val="accent1">
                    <a:lumMod val="75000"/>
                  </a:schemeClr>
                </a:solidFill>
                <a:cs typeface="Times New Roman" panose="02020603050405020304" pitchFamily="18" charset="0"/>
              </a:rPr>
              <a:t>Leaves </a:t>
            </a:r>
            <a:r>
              <a:rPr lang="en-US" sz="2400" dirty="0">
                <a:cs typeface="Times New Roman" panose="02020603050405020304" pitchFamily="18" charset="0"/>
              </a:rPr>
              <a:t>are </a:t>
            </a:r>
            <a:r>
              <a:rPr lang="en-US" sz="2400" dirty="0" err="1">
                <a:cs typeface="Times New Roman" panose="02020603050405020304" pitchFamily="18" charset="0"/>
              </a:rPr>
              <a:t>eligulate</a:t>
            </a:r>
            <a:r>
              <a:rPr lang="en-US" sz="2400" dirty="0">
                <a:cs typeface="Times New Roman" panose="02020603050405020304" pitchFamily="18" charset="0"/>
              </a:rPr>
              <a:t>, simple, small, sessile, usually lanceolate in outline with broad base. Each leaf contains a single unbranched midvein. </a:t>
            </a:r>
            <a:endParaRPr lang="en-US" sz="2400" i="1" dirty="0">
              <a:cs typeface="Times New Roman" panose="02020603050405020304" pitchFamily="18" charset="0"/>
            </a:endParaRPr>
          </a:p>
          <a:p>
            <a:pPr indent="357188" algn="just"/>
            <a:r>
              <a:rPr lang="en-US" sz="2400" dirty="0">
                <a:solidFill>
                  <a:schemeClr val="accent1">
                    <a:lumMod val="75000"/>
                  </a:schemeClr>
                </a:solidFill>
                <a:cs typeface="Times New Roman" panose="02020603050405020304" pitchFamily="18" charset="0"/>
              </a:rPr>
              <a:t>Roots</a:t>
            </a:r>
            <a:r>
              <a:rPr lang="en-US" sz="2400" dirty="0">
                <a:cs typeface="Times New Roman" panose="02020603050405020304" pitchFamily="18" charset="0"/>
              </a:rPr>
              <a:t> are adventitious, dichotomously branched and small.</a:t>
            </a:r>
            <a:endParaRPr lang="ru-RU" sz="2400" dirty="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6616" y="161417"/>
            <a:ext cx="11484864" cy="1923415"/>
          </a:xfrm>
        </p:spPr>
        <p:txBody>
          <a:bodyPr>
            <a:normAutofit fontScale="85000" lnSpcReduction="20000"/>
          </a:bodyPr>
          <a:lstStyle/>
          <a:p>
            <a:pPr marL="0" indent="357188" algn="just">
              <a:lnSpc>
                <a:spcPct val="120000"/>
              </a:lnSpc>
              <a:spcBef>
                <a:spcPts val="0"/>
              </a:spcBef>
              <a:buNone/>
            </a:pPr>
            <a:r>
              <a:rPr lang="en-US" dirty="0"/>
              <a:t>Also </a:t>
            </a:r>
            <a:r>
              <a:rPr lang="en-US" i="1" dirty="0" err="1">
                <a:solidFill>
                  <a:schemeClr val="accent1">
                    <a:lumMod val="75000"/>
                  </a:schemeClr>
                </a:solidFill>
              </a:rPr>
              <a:t>heterospory</a:t>
            </a:r>
            <a:r>
              <a:rPr lang="en-US" i="1" dirty="0">
                <a:solidFill>
                  <a:schemeClr val="accent2"/>
                </a:solidFill>
              </a:rPr>
              <a:t> </a:t>
            </a:r>
            <a:r>
              <a:rPr lang="en-US" dirty="0"/>
              <a:t>occurs in the </a:t>
            </a:r>
            <a:r>
              <a:rPr lang="en-US" dirty="0" err="1"/>
              <a:t>Lycophyta</a:t>
            </a:r>
            <a:r>
              <a:rPr lang="en-US" dirty="0"/>
              <a:t>, for example in </a:t>
            </a:r>
            <a:r>
              <a:rPr lang="en-US" i="1" dirty="0" err="1">
                <a:solidFill>
                  <a:schemeClr val="accent1">
                    <a:lumMod val="75000"/>
                  </a:schemeClr>
                </a:solidFill>
              </a:rPr>
              <a:t>Selaginella</a:t>
            </a:r>
            <a:r>
              <a:rPr lang="en-US" dirty="0"/>
              <a:t>. Two types of sporangia develop on the </a:t>
            </a:r>
            <a:r>
              <a:rPr lang="en-US" dirty="0" err="1"/>
              <a:t>sporophylls</a:t>
            </a:r>
            <a:r>
              <a:rPr lang="en-US" dirty="0"/>
              <a:t>: </a:t>
            </a:r>
            <a:r>
              <a:rPr lang="en-US" i="1" dirty="0" err="1">
                <a:solidFill>
                  <a:schemeClr val="accent1">
                    <a:lumMod val="75000"/>
                  </a:schemeClr>
                </a:solidFill>
              </a:rPr>
              <a:t>macrosporangia</a:t>
            </a:r>
            <a:r>
              <a:rPr lang="en-US" i="1" dirty="0">
                <a:solidFill>
                  <a:schemeClr val="accent1">
                    <a:lumMod val="75000"/>
                  </a:schemeClr>
                </a:solidFill>
              </a:rPr>
              <a:t> (female sporangia)</a:t>
            </a:r>
            <a:r>
              <a:rPr lang="en-US" dirty="0">
                <a:solidFill>
                  <a:schemeClr val="accent1">
                    <a:lumMod val="75000"/>
                  </a:schemeClr>
                </a:solidFill>
              </a:rPr>
              <a:t> </a:t>
            </a:r>
            <a:r>
              <a:rPr lang="en-US" dirty="0"/>
              <a:t>on the lower </a:t>
            </a:r>
            <a:r>
              <a:rPr lang="en-US" dirty="0" err="1"/>
              <a:t>sporophylls</a:t>
            </a:r>
            <a:r>
              <a:rPr lang="en-US" dirty="0"/>
              <a:t> and </a:t>
            </a:r>
            <a:r>
              <a:rPr lang="en-US" i="1" dirty="0" err="1">
                <a:solidFill>
                  <a:schemeClr val="accent1">
                    <a:lumMod val="75000"/>
                  </a:schemeClr>
                </a:solidFill>
              </a:rPr>
              <a:t>microsporangia</a:t>
            </a:r>
            <a:r>
              <a:rPr lang="en-US" i="1" dirty="0">
                <a:solidFill>
                  <a:schemeClr val="accent1">
                    <a:lumMod val="75000"/>
                  </a:schemeClr>
                </a:solidFill>
              </a:rPr>
              <a:t> (male sporangia</a:t>
            </a:r>
            <a:r>
              <a:rPr lang="en-US" dirty="0">
                <a:solidFill>
                  <a:schemeClr val="accent1">
                    <a:lumMod val="75000"/>
                  </a:schemeClr>
                </a:solidFill>
              </a:rPr>
              <a:t>)</a:t>
            </a:r>
            <a:r>
              <a:rPr lang="en-US" dirty="0"/>
              <a:t> on the upper </a:t>
            </a:r>
            <a:r>
              <a:rPr lang="en-US" dirty="0" err="1"/>
              <a:t>sporophylls</a:t>
            </a:r>
            <a:r>
              <a:rPr lang="en-US" dirty="0"/>
              <a:t>. The sporangia are located in the so-called ligula, which are small </a:t>
            </a:r>
            <a:r>
              <a:rPr lang="en-US" dirty="0" err="1"/>
              <a:t>lingular</a:t>
            </a:r>
            <a:r>
              <a:rPr lang="en-US" dirty="0"/>
              <a:t>, chlorophyll-lacking scale at the upper side of the base of the </a:t>
            </a:r>
            <a:r>
              <a:rPr lang="en-US" dirty="0" err="1"/>
              <a:t>sporophylls</a:t>
            </a:r>
            <a:r>
              <a:rPr lang="en-US" dirty="0"/>
              <a:t>. </a:t>
            </a:r>
            <a:endParaRPr lang="ru-RU" dirty="0"/>
          </a:p>
          <a:p>
            <a:pPr>
              <a:buNone/>
            </a:pPr>
            <a:endParaRPr lang="ru-RU" dirty="0"/>
          </a:p>
        </p:txBody>
      </p:sp>
      <p:sp>
        <p:nvSpPr>
          <p:cNvPr id="5" name="Прямоугольник 4"/>
          <p:cNvSpPr/>
          <p:nvPr/>
        </p:nvSpPr>
        <p:spPr>
          <a:xfrm>
            <a:off x="8337805" y="5612630"/>
            <a:ext cx="3854195" cy="400110"/>
          </a:xfrm>
          <a:prstGeom prst="rect">
            <a:avLst/>
          </a:prstGeom>
        </p:spPr>
        <p:txBody>
          <a:bodyPr wrap="square">
            <a:spAutoFit/>
          </a:bodyPr>
          <a:lstStyle/>
          <a:p>
            <a:r>
              <a:rPr lang="en-US" sz="2000" b="1" i="1" dirty="0" err="1"/>
              <a:t>Selaginella</a:t>
            </a:r>
            <a:r>
              <a:rPr lang="en-US" sz="2000" b="1" dirty="0"/>
              <a:t>: plant body, strobilus</a:t>
            </a:r>
            <a:endParaRPr lang="ru-RU" sz="2000" b="1" dirty="0"/>
          </a:p>
        </p:txBody>
      </p:sp>
      <p:pic>
        <p:nvPicPr>
          <p:cNvPr id="61443" name="Picture 3" descr="C:\Users\ADM\Documents\Karime\2018\Lectures\Anatomy and morphology of plant\Additional materials\Mosses and other\image[14].png"/>
          <p:cNvPicPr>
            <a:picLocks noChangeAspect="1" noChangeArrowheads="1"/>
          </p:cNvPicPr>
          <p:nvPr/>
        </p:nvPicPr>
        <p:blipFill>
          <a:blip r:embed="rId2" cstate="print"/>
          <a:srcRect b="9400"/>
          <a:stretch>
            <a:fillRect/>
          </a:stretch>
        </p:blipFill>
        <p:spPr bwMode="auto">
          <a:xfrm>
            <a:off x="7272529" y="2121408"/>
            <a:ext cx="4768215" cy="3240000"/>
          </a:xfrm>
          <a:prstGeom prst="rect">
            <a:avLst/>
          </a:prstGeom>
          <a:noFill/>
        </p:spPr>
      </p:pic>
      <p:pic>
        <p:nvPicPr>
          <p:cNvPr id="7" name="Picture 2" descr="C:\Users\ADM\Documents\Karime\2018\Lectures\Anatomy and morphology of plant\Additional materials\Mosses and other\selagi1d.jpg"/>
          <p:cNvPicPr>
            <a:picLocks noChangeAspect="1" noChangeArrowheads="1"/>
          </p:cNvPicPr>
          <p:nvPr/>
        </p:nvPicPr>
        <p:blipFill>
          <a:blip r:embed="rId3" cstate="print"/>
          <a:srcRect l="42852" t="2428" r="1787" b="2009"/>
          <a:stretch>
            <a:fillRect/>
          </a:stretch>
        </p:blipFill>
        <p:spPr bwMode="auto">
          <a:xfrm>
            <a:off x="128029" y="2029968"/>
            <a:ext cx="2990503" cy="3276000"/>
          </a:xfrm>
          <a:prstGeom prst="rect">
            <a:avLst/>
          </a:prstGeom>
          <a:noFill/>
        </p:spPr>
      </p:pic>
      <p:pic>
        <p:nvPicPr>
          <p:cNvPr id="8" name="Picture 4" descr="C:\Users\ADM\Documents\Karime\2018\Lectures\Anatomy and morphology of plant\Additional materials\Mosses and other\selag3_1_1354248883196-thumb400.jpg"/>
          <p:cNvPicPr>
            <a:picLocks noChangeAspect="1" noChangeArrowheads="1"/>
          </p:cNvPicPr>
          <p:nvPr/>
        </p:nvPicPr>
        <p:blipFill>
          <a:blip r:embed="rId4" cstate="print"/>
          <a:srcRect/>
          <a:stretch>
            <a:fillRect/>
          </a:stretch>
        </p:blipFill>
        <p:spPr bwMode="auto">
          <a:xfrm>
            <a:off x="3040570" y="3054477"/>
            <a:ext cx="4258800" cy="3276000"/>
          </a:xfrm>
          <a:prstGeom prst="rect">
            <a:avLst/>
          </a:prstGeom>
          <a:noFill/>
        </p:spPr>
      </p:pic>
      <p:sp>
        <p:nvSpPr>
          <p:cNvPr id="9" name="Прямоугольник 8"/>
          <p:cNvSpPr/>
          <p:nvPr/>
        </p:nvSpPr>
        <p:spPr>
          <a:xfrm>
            <a:off x="914999" y="5987534"/>
            <a:ext cx="3039678" cy="400110"/>
          </a:xfrm>
          <a:prstGeom prst="rect">
            <a:avLst/>
          </a:prstGeom>
        </p:spPr>
        <p:txBody>
          <a:bodyPr wrap="none">
            <a:spAutoFit/>
          </a:bodyPr>
          <a:lstStyle/>
          <a:p>
            <a:r>
              <a:rPr lang="en-US" sz="2000" b="1" dirty="0"/>
              <a:t>Strobilus of </a:t>
            </a:r>
            <a:r>
              <a:rPr lang="ru-RU" sz="2000" b="1" dirty="0"/>
              <a:t> </a:t>
            </a:r>
            <a:r>
              <a:rPr lang="en-US" sz="2000" b="1" i="1" dirty="0" err="1"/>
              <a:t>Selaginella</a:t>
            </a:r>
            <a:r>
              <a:rPr lang="en-US" sz="2000" b="1" i="1" dirty="0"/>
              <a:t> sp.</a:t>
            </a:r>
            <a:endParaRPr lang="ru-RU" sz="2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7E46A4-E656-4C28-8D65-BDB3F662A352}"/>
              </a:ext>
            </a:extLst>
          </p:cNvPr>
          <p:cNvSpPr>
            <a:spLocks noGrp="1"/>
          </p:cNvSpPr>
          <p:nvPr>
            <p:ph type="title"/>
          </p:nvPr>
        </p:nvSpPr>
        <p:spPr>
          <a:xfrm>
            <a:off x="838200" y="365125"/>
            <a:ext cx="10515600" cy="732155"/>
          </a:xfrm>
        </p:spPr>
        <p:txBody>
          <a:bodyPr/>
          <a:lstStyle/>
          <a:p>
            <a:pPr algn="ctr"/>
            <a:r>
              <a:rPr lang="en-US" b="1" dirty="0">
                <a:latin typeface="Times New Roman" panose="02020603050405020304" pitchFamily="18" charset="0"/>
                <a:cs typeface="Times New Roman" panose="02020603050405020304" pitchFamily="18" charset="0"/>
              </a:rPr>
              <a:t>Content of a lesson</a:t>
            </a:r>
            <a:endParaRPr lang="ru-RU"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D15E6F9E-75AA-4AA5-A853-4061F1DE7622}"/>
              </a:ext>
            </a:extLst>
          </p:cNvPr>
          <p:cNvSpPr>
            <a:spLocks noGrp="1"/>
          </p:cNvSpPr>
          <p:nvPr>
            <p:ph idx="1"/>
          </p:nvPr>
        </p:nvSpPr>
        <p:spPr>
          <a:xfrm>
            <a:off x="402102" y="1375459"/>
            <a:ext cx="10515600" cy="4351338"/>
          </a:xfrm>
        </p:spPr>
        <p:txBody>
          <a:bodyPr>
            <a:normAutofit lnSpcReduction="10000"/>
          </a:bodyPr>
          <a:lstStyle/>
          <a:p>
            <a:r>
              <a:rPr lang="en-US" sz="4000" dirty="0">
                <a:latin typeface="Times New Roman" panose="02020603050405020304" pitchFamily="18" charset="0"/>
                <a:cs typeface="Times New Roman" panose="02020603050405020304" pitchFamily="18" charset="0"/>
              </a:rPr>
              <a:t>Main features of higher spore plants</a:t>
            </a:r>
          </a:p>
          <a:p>
            <a:r>
              <a:rPr lang="en-US" sz="4000" dirty="0">
                <a:latin typeface="Times New Roman" panose="02020603050405020304" pitchFamily="18" charset="0"/>
                <a:cs typeface="Times New Roman" panose="02020603050405020304" pitchFamily="18" charset="0"/>
              </a:rPr>
              <a:t>Bryophytes (mosses, hornworts, and liverworts)</a:t>
            </a:r>
          </a:p>
          <a:p>
            <a:r>
              <a:rPr lang="en-US" sz="4000" dirty="0">
                <a:latin typeface="Times New Roman" panose="02020603050405020304" pitchFamily="18" charset="0"/>
                <a:cs typeface="Times New Roman" panose="02020603050405020304" pitchFamily="18" charset="0"/>
              </a:rPr>
              <a:t>Lycopodium</a:t>
            </a:r>
          </a:p>
          <a:p>
            <a:r>
              <a:rPr lang="en-US" sz="4000" dirty="0">
                <a:latin typeface="Times New Roman" panose="02020603050405020304" pitchFamily="18" charset="0"/>
                <a:cs typeface="Times New Roman" panose="02020603050405020304" pitchFamily="18" charset="0"/>
              </a:rPr>
              <a:t>Horsetails</a:t>
            </a:r>
          </a:p>
          <a:p>
            <a:r>
              <a:rPr lang="en-US" sz="4000" dirty="0">
                <a:latin typeface="Times New Roman" panose="02020603050405020304" pitchFamily="18" charset="0"/>
                <a:cs typeface="Times New Roman" panose="02020603050405020304" pitchFamily="18" charset="0"/>
              </a:rPr>
              <a:t>Ferns</a:t>
            </a:r>
          </a:p>
          <a:p>
            <a:r>
              <a:rPr lang="en-US" sz="4000" dirty="0">
                <a:latin typeface="Times New Roman" panose="02020603050405020304" pitchFamily="18" charset="0"/>
                <a:cs typeface="Times New Roman" panose="02020603050405020304" pitchFamily="18" charset="0"/>
              </a:rPr>
              <a:t>The uses of higher spore plants</a:t>
            </a:r>
          </a:p>
          <a:p>
            <a:r>
              <a:rPr lang="en-US" sz="4000" dirty="0">
                <a:latin typeface="Times New Roman" panose="02020603050405020304" pitchFamily="18" charset="0"/>
                <a:cs typeface="Times New Roman" panose="02020603050405020304" pitchFamily="18" charset="0"/>
              </a:rPr>
              <a:t>Conclusion</a:t>
            </a:r>
          </a:p>
          <a:p>
            <a:pPr marL="0" indent="0">
              <a:buNone/>
            </a:pP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987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77368" y="210313"/>
            <a:ext cx="5256166" cy="7201972"/>
          </a:xfrm>
          <a:prstGeom prst="rect">
            <a:avLst/>
          </a:prstGeom>
        </p:spPr>
        <p:txBody>
          <a:bodyPr wrap="square">
            <a:spAutoFit/>
          </a:bodyPr>
          <a:lstStyle/>
          <a:p>
            <a:pPr indent="357188" algn="ctr"/>
            <a:r>
              <a:rPr lang="en-US" sz="2800" b="1" dirty="0">
                <a:solidFill>
                  <a:schemeClr val="accent1">
                    <a:lumMod val="75000"/>
                  </a:schemeClr>
                </a:solidFill>
              </a:rPr>
              <a:t>Sexual reproduction</a:t>
            </a:r>
          </a:p>
          <a:p>
            <a:pPr indent="357188" algn="just"/>
            <a:r>
              <a:rPr lang="en-US" sz="2400" dirty="0">
                <a:solidFill>
                  <a:schemeClr val="accent1">
                    <a:lumMod val="75000"/>
                  </a:schemeClr>
                </a:solidFill>
              </a:rPr>
              <a:t>Steps in Life cycle of </a:t>
            </a:r>
            <a:r>
              <a:rPr lang="en-US" sz="2400" i="1" dirty="0">
                <a:solidFill>
                  <a:schemeClr val="accent1">
                    <a:lumMod val="75000"/>
                  </a:schemeClr>
                </a:solidFill>
              </a:rPr>
              <a:t>Lycopodium</a:t>
            </a:r>
          </a:p>
          <a:p>
            <a:pPr indent="357188" algn="just">
              <a:buAutoNum type="arabicPeriod"/>
            </a:pPr>
            <a:r>
              <a:rPr lang="en-US" sz="2200" i="1" dirty="0" err="1"/>
              <a:t>Lycopodium</a:t>
            </a:r>
            <a:r>
              <a:rPr lang="en-US" sz="2200" i="1" dirty="0"/>
              <a:t> </a:t>
            </a:r>
            <a:r>
              <a:rPr lang="en-US" sz="2200" dirty="0"/>
              <a:t>plant body is </a:t>
            </a:r>
            <a:r>
              <a:rPr lang="en-US" sz="2200" dirty="0" err="1"/>
              <a:t>sporophyte</a:t>
            </a:r>
            <a:r>
              <a:rPr lang="en-US" sz="2200" dirty="0"/>
              <a:t> (Diploid 2n)</a:t>
            </a:r>
          </a:p>
          <a:p>
            <a:pPr indent="357188" algn="just">
              <a:buAutoNum type="arabicPeriod"/>
            </a:pPr>
            <a:r>
              <a:rPr lang="en-US" sz="2200" dirty="0"/>
              <a:t>Strobilus or cone is the spore bearing structure</a:t>
            </a:r>
          </a:p>
          <a:p>
            <a:pPr indent="357188" algn="just">
              <a:buAutoNum type="arabicPeriod"/>
            </a:pPr>
            <a:r>
              <a:rPr lang="en-US" sz="2200" dirty="0"/>
              <a:t> In Strobilus diploid spore mother cells undergo meiosis forming haploid  spores (1 n)</a:t>
            </a:r>
          </a:p>
          <a:p>
            <a:pPr indent="357188" algn="just">
              <a:buAutoNum type="arabicPeriod"/>
            </a:pPr>
            <a:r>
              <a:rPr lang="en-US" sz="2200" dirty="0"/>
              <a:t>Spores  germinate forming gametophyte or </a:t>
            </a:r>
            <a:r>
              <a:rPr lang="en-US" sz="2200" dirty="0" err="1"/>
              <a:t>protallius</a:t>
            </a:r>
            <a:r>
              <a:rPr lang="en-US" sz="2200" dirty="0"/>
              <a:t> (</a:t>
            </a:r>
            <a:r>
              <a:rPr lang="en-US" sz="2200" dirty="0" err="1"/>
              <a:t>Monoecious</a:t>
            </a:r>
            <a:r>
              <a:rPr lang="en-US" sz="2200" dirty="0"/>
              <a:t>: both antheridia and  archegonia are present)</a:t>
            </a:r>
          </a:p>
          <a:p>
            <a:pPr indent="357188" algn="just">
              <a:buAutoNum type="arabicPeriod"/>
            </a:pPr>
            <a:r>
              <a:rPr lang="en-US" sz="2200" dirty="0"/>
              <a:t> </a:t>
            </a:r>
            <a:r>
              <a:rPr lang="en-US" sz="2200" dirty="0" err="1"/>
              <a:t>Antheridium</a:t>
            </a:r>
            <a:r>
              <a:rPr lang="en-US" sz="2200" dirty="0"/>
              <a:t> produce sperms. Sperms are </a:t>
            </a:r>
            <a:r>
              <a:rPr lang="en-US" sz="2200" dirty="0" err="1"/>
              <a:t>multiflagellate</a:t>
            </a:r>
            <a:r>
              <a:rPr lang="en-US" sz="2200" dirty="0"/>
              <a:t>. </a:t>
            </a:r>
            <a:r>
              <a:rPr lang="en-US" sz="2200" dirty="0" err="1"/>
              <a:t>Archegonium</a:t>
            </a:r>
            <a:r>
              <a:rPr lang="en-US" sz="2200" dirty="0"/>
              <a:t> produce egg.</a:t>
            </a:r>
          </a:p>
          <a:p>
            <a:pPr indent="357188" algn="just">
              <a:buAutoNum type="arabicPeriod"/>
            </a:pPr>
            <a:r>
              <a:rPr lang="en-US" sz="2200" dirty="0"/>
              <a:t>Fertilization is </a:t>
            </a:r>
            <a:r>
              <a:rPr lang="en-US" sz="2200" dirty="0" err="1"/>
              <a:t>oogamous</a:t>
            </a:r>
            <a:r>
              <a:rPr lang="en-US" sz="2200" dirty="0"/>
              <a:t>.</a:t>
            </a:r>
          </a:p>
          <a:p>
            <a:pPr indent="357188" algn="just">
              <a:buAutoNum type="arabicPeriod"/>
            </a:pPr>
            <a:r>
              <a:rPr lang="en-US" sz="2200" dirty="0"/>
              <a:t>Zygote divides to form Embryonic </a:t>
            </a:r>
            <a:r>
              <a:rPr lang="en-US" sz="2200" dirty="0" err="1"/>
              <a:t>sporophyte</a:t>
            </a:r>
            <a:r>
              <a:rPr lang="en-US" sz="2200" dirty="0"/>
              <a:t> later form mature plant body (Diploid </a:t>
            </a:r>
            <a:r>
              <a:rPr lang="en-US" sz="2200" i="1" dirty="0" err="1"/>
              <a:t>Lycopodium</a:t>
            </a:r>
            <a:r>
              <a:rPr lang="en-US" sz="2200" i="1" dirty="0"/>
              <a:t> </a:t>
            </a:r>
            <a:r>
              <a:rPr lang="en-US" sz="2200" dirty="0" err="1"/>
              <a:t>sporophyte</a:t>
            </a:r>
            <a:r>
              <a:rPr lang="en-US" sz="2200" dirty="0"/>
              <a:t>)</a:t>
            </a:r>
          </a:p>
          <a:p>
            <a:pPr indent="357188" algn="just">
              <a:buAutoNum type="arabicPeriod"/>
            </a:pPr>
            <a:endParaRPr lang="en-US" sz="2000" dirty="0"/>
          </a:p>
          <a:p>
            <a:pPr indent="357188" algn="just">
              <a:buAutoNum type="arabicPeriod"/>
            </a:pPr>
            <a:endParaRPr lang="en-US" sz="2000" b="1" i="1" dirty="0">
              <a:solidFill>
                <a:schemeClr val="accent1">
                  <a:lumMod val="75000"/>
                </a:schemeClr>
              </a:solidFill>
            </a:endParaRPr>
          </a:p>
        </p:txBody>
      </p:sp>
      <p:pic>
        <p:nvPicPr>
          <p:cNvPr id="9218" name="Picture 2" descr="https://thumbs.dreamstime.com/b/clubmoss-life-cycle-diagram-life-cycle-lycopodium-running-clubmoss-lycopodium-clavatum-titles-clubmoss-life-cycle-120195629.jpg"/>
          <p:cNvPicPr>
            <a:picLocks noChangeAspect="1" noChangeArrowheads="1"/>
          </p:cNvPicPr>
          <p:nvPr/>
        </p:nvPicPr>
        <p:blipFill>
          <a:blip r:embed="rId2" cstate="print"/>
          <a:srcRect/>
          <a:stretch>
            <a:fillRect/>
          </a:stretch>
        </p:blipFill>
        <p:spPr bwMode="auto">
          <a:xfrm>
            <a:off x="5704381" y="755526"/>
            <a:ext cx="6287330" cy="482640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43356" y="1061964"/>
            <a:ext cx="10305288" cy="4524315"/>
          </a:xfrm>
          <a:prstGeom prst="rect">
            <a:avLst/>
          </a:prstGeom>
        </p:spPr>
        <p:txBody>
          <a:bodyPr wrap="square">
            <a:spAutoFit/>
          </a:bodyPr>
          <a:lstStyle/>
          <a:p>
            <a:pPr algn="just"/>
            <a:r>
              <a:rPr lang="en-US" sz="3200" b="1" dirty="0">
                <a:solidFill>
                  <a:schemeClr val="accent1">
                    <a:lumMod val="75000"/>
                  </a:schemeClr>
                </a:solidFill>
              </a:rPr>
              <a:t>Asexual reproduction</a:t>
            </a:r>
          </a:p>
          <a:p>
            <a:pPr indent="447675" algn="just"/>
            <a:r>
              <a:rPr lang="en-US" sz="3200" dirty="0" err="1"/>
              <a:t>Lycopodium</a:t>
            </a:r>
            <a:r>
              <a:rPr lang="en-US" sz="3200" dirty="0"/>
              <a:t> branch out and expand through rhizomes, which are actually branches that stretch out and creep along over or under the soil, which seek out new areas of the soil to root and live. Rhizomes form roots, called adventitious roots, which when they send vertical shoots above ground, are the asexually reproducing generations of the </a:t>
            </a:r>
            <a:r>
              <a:rPr lang="en-US" sz="3200" dirty="0" err="1"/>
              <a:t>lycopodium</a:t>
            </a:r>
            <a:r>
              <a:rPr lang="en-US" sz="3200" dirty="0"/>
              <a:t>. New shoots can be formed from rhizomes coming directly out of the </a:t>
            </a:r>
            <a:r>
              <a:rPr lang="en-US" sz="3200" dirty="0" err="1"/>
              <a:t>sporophyte</a:t>
            </a:r>
            <a:r>
              <a:rPr lang="en-US" sz="3200"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5842" y="139282"/>
            <a:ext cx="7928038" cy="1938992"/>
          </a:xfrm>
          <a:prstGeom prst="rect">
            <a:avLst/>
          </a:prstGeom>
        </p:spPr>
        <p:txBody>
          <a:bodyPr wrap="square">
            <a:spAutoFit/>
          </a:bodyPr>
          <a:lstStyle/>
          <a:p>
            <a:pPr lvl="0" eaLnBrk="0" fontAlgn="base" hangingPunct="0">
              <a:spcBef>
                <a:spcPct val="0"/>
              </a:spcBef>
              <a:spcAft>
                <a:spcPct val="0"/>
              </a:spcAft>
            </a:pPr>
            <a:r>
              <a:rPr lang="en-US" sz="2400" dirty="0">
                <a:solidFill>
                  <a:schemeClr val="accent1">
                    <a:lumMod val="75000"/>
                  </a:schemeClr>
                </a:solidFill>
                <a:cs typeface="Arial" pitchFamily="34" charset="0"/>
              </a:rPr>
              <a:t>P</a:t>
            </a:r>
            <a:r>
              <a:rPr lang="ru-RU" sz="2400" dirty="0" err="1">
                <a:solidFill>
                  <a:schemeClr val="accent1">
                    <a:lumMod val="75000"/>
                  </a:schemeClr>
                </a:solidFill>
                <a:cs typeface="Arial" pitchFamily="34" charset="0"/>
              </a:rPr>
              <a:t>hylum</a:t>
            </a:r>
            <a:r>
              <a:rPr lang="en-US" sz="2400" dirty="0">
                <a:solidFill>
                  <a:schemeClr val="accent1">
                    <a:lumMod val="75000"/>
                  </a:schemeClr>
                </a:solidFill>
                <a:cs typeface="Arial" pitchFamily="34" charset="0"/>
              </a:rPr>
              <a:t> </a:t>
            </a:r>
            <a:r>
              <a:rPr lang="ru-RU" sz="2400" dirty="0">
                <a:solidFill>
                  <a:schemeClr val="accent1">
                    <a:lumMod val="75000"/>
                  </a:schemeClr>
                </a:solidFill>
                <a:cs typeface="Arial" pitchFamily="34" charset="0"/>
              </a:rPr>
              <a:t>Equisetop</a:t>
            </a:r>
            <a:r>
              <a:rPr lang="ru-RU" sz="2400" dirty="0">
                <a:solidFill>
                  <a:schemeClr val="accent1">
                    <a:lumMod val="75000"/>
                  </a:schemeClr>
                </a:solidFill>
                <a:cs typeface="Arial" pitchFamily="34" charset="0"/>
                <a:hlinkClick r:id="rId2" tooltip="phylum"/>
              </a:rPr>
              <a:t>hyta </a:t>
            </a:r>
            <a:endParaRPr lang="ru-RU" sz="2400" dirty="0">
              <a:solidFill>
                <a:schemeClr val="accent1">
                  <a:lumMod val="75000"/>
                </a:schemeClr>
              </a:solidFill>
              <a:cs typeface="Arial" pitchFamily="34" charset="0"/>
            </a:endParaRPr>
          </a:p>
          <a:p>
            <a:pPr lvl="0" eaLnBrk="0" fontAlgn="base" hangingPunct="0">
              <a:spcBef>
                <a:spcPct val="0"/>
              </a:spcBef>
              <a:spcAft>
                <a:spcPct val="0"/>
              </a:spcAft>
            </a:pPr>
            <a:r>
              <a:rPr lang="en-US" sz="2400" dirty="0">
                <a:solidFill>
                  <a:schemeClr val="accent1">
                    <a:lumMod val="75000"/>
                  </a:schemeClr>
                </a:solidFill>
                <a:cs typeface="Arial" pitchFamily="34" charset="0"/>
              </a:rPr>
              <a:t>      C</a:t>
            </a:r>
            <a:r>
              <a:rPr lang="ru-RU" sz="2400" dirty="0" err="1">
                <a:solidFill>
                  <a:schemeClr val="accent1">
                    <a:lumMod val="75000"/>
                  </a:schemeClr>
                </a:solidFill>
                <a:cs typeface="Arial" pitchFamily="34" charset="0"/>
              </a:rPr>
              <a:t>lass</a:t>
            </a:r>
            <a:r>
              <a:rPr lang="en-US" sz="2400" dirty="0">
                <a:solidFill>
                  <a:schemeClr val="accent1">
                    <a:lumMod val="75000"/>
                  </a:schemeClr>
                </a:solidFill>
                <a:cs typeface="Arial" pitchFamily="34" charset="0"/>
              </a:rPr>
              <a:t> </a:t>
            </a:r>
            <a:r>
              <a:rPr lang="ru-RU" sz="2400" dirty="0" err="1">
                <a:solidFill>
                  <a:schemeClr val="accent1">
                    <a:lumMod val="75000"/>
                  </a:schemeClr>
                </a:solidFill>
                <a:cs typeface="Arial" pitchFamily="34" charset="0"/>
              </a:rPr>
              <a:t>Equisetopsida</a:t>
            </a:r>
            <a:r>
              <a:rPr lang="ru-RU" sz="2400" dirty="0">
                <a:solidFill>
                  <a:schemeClr val="accent1">
                    <a:lumMod val="75000"/>
                  </a:schemeClr>
                </a:solidFill>
                <a:cs typeface="Arial" pitchFamily="34" charset="0"/>
              </a:rPr>
              <a:t> </a:t>
            </a:r>
          </a:p>
          <a:p>
            <a:pPr lvl="0" eaLnBrk="0" fontAlgn="base" hangingPunct="0">
              <a:spcBef>
                <a:spcPct val="0"/>
              </a:spcBef>
              <a:spcAft>
                <a:spcPct val="0"/>
              </a:spcAft>
            </a:pPr>
            <a:r>
              <a:rPr lang="en-US" sz="2400" dirty="0">
                <a:solidFill>
                  <a:schemeClr val="accent1">
                    <a:lumMod val="75000"/>
                  </a:schemeClr>
                </a:solidFill>
                <a:cs typeface="Arial" pitchFamily="34" charset="0"/>
              </a:rPr>
              <a:t>              O</a:t>
            </a:r>
            <a:r>
              <a:rPr lang="ru-RU" sz="2400" dirty="0" err="1">
                <a:solidFill>
                  <a:schemeClr val="accent1">
                    <a:lumMod val="75000"/>
                  </a:schemeClr>
                </a:solidFill>
                <a:cs typeface="Arial" pitchFamily="34" charset="0"/>
              </a:rPr>
              <a:t>rder</a:t>
            </a:r>
            <a:r>
              <a:rPr lang="en-US" sz="2400" dirty="0">
                <a:solidFill>
                  <a:schemeClr val="accent1">
                    <a:lumMod val="75000"/>
                  </a:schemeClr>
                </a:solidFill>
                <a:cs typeface="Arial" pitchFamily="34" charset="0"/>
              </a:rPr>
              <a:t> </a:t>
            </a:r>
            <a:r>
              <a:rPr lang="ru-RU" sz="2400" dirty="0" err="1">
                <a:solidFill>
                  <a:schemeClr val="accent1">
                    <a:lumMod val="75000"/>
                  </a:schemeClr>
                </a:solidFill>
                <a:cs typeface="Arial" pitchFamily="34" charset="0"/>
                <a:hlinkClick r:id="rId3"/>
              </a:rPr>
              <a:t>Equisetales</a:t>
            </a:r>
            <a:r>
              <a:rPr lang="en-US" sz="2400" dirty="0"/>
              <a:t> </a:t>
            </a:r>
          </a:p>
          <a:p>
            <a:pPr lvl="0" eaLnBrk="0" fontAlgn="base" hangingPunct="0">
              <a:spcBef>
                <a:spcPct val="0"/>
              </a:spcBef>
              <a:spcAft>
                <a:spcPct val="0"/>
              </a:spcAft>
            </a:pPr>
            <a:r>
              <a:rPr lang="en-US" sz="2400" dirty="0"/>
              <a:t>                      </a:t>
            </a:r>
            <a:r>
              <a:rPr lang="en-US" sz="2400" dirty="0">
                <a:solidFill>
                  <a:schemeClr val="accent1">
                    <a:lumMod val="75000"/>
                  </a:schemeClr>
                </a:solidFill>
              </a:rPr>
              <a:t>Family  </a:t>
            </a:r>
            <a:r>
              <a:rPr lang="en-US" sz="2400" dirty="0" err="1">
                <a:solidFill>
                  <a:schemeClr val="accent1">
                    <a:lumMod val="75000"/>
                  </a:schemeClr>
                </a:solidFill>
                <a:hlinkClick r:id="rId4"/>
              </a:rPr>
              <a:t>Equisetaceae</a:t>
            </a:r>
            <a:r>
              <a:rPr lang="en-US" sz="2400" dirty="0">
                <a:solidFill>
                  <a:schemeClr val="accent1">
                    <a:lumMod val="75000"/>
                  </a:schemeClr>
                </a:solidFill>
              </a:rPr>
              <a:t> – Horsetail family</a:t>
            </a:r>
          </a:p>
          <a:p>
            <a:pPr lvl="0" eaLnBrk="0" fontAlgn="base" hangingPunct="0">
              <a:spcBef>
                <a:spcPct val="0"/>
              </a:spcBef>
              <a:spcAft>
                <a:spcPct val="0"/>
              </a:spcAft>
            </a:pPr>
            <a:r>
              <a:rPr lang="en-US" sz="2400" dirty="0">
                <a:solidFill>
                  <a:schemeClr val="accent1">
                    <a:lumMod val="75000"/>
                  </a:schemeClr>
                </a:solidFill>
              </a:rPr>
              <a:t>                              Genus</a:t>
            </a:r>
            <a:r>
              <a:rPr lang="en-US" sz="2400" i="1" dirty="0">
                <a:solidFill>
                  <a:schemeClr val="accent1">
                    <a:lumMod val="75000"/>
                  </a:schemeClr>
                </a:solidFill>
              </a:rPr>
              <a:t> Equisetum</a:t>
            </a:r>
            <a:r>
              <a:rPr lang="ru-RU" sz="2400" dirty="0">
                <a:solidFill>
                  <a:schemeClr val="accent1">
                    <a:lumMod val="75000"/>
                  </a:schemeClr>
                </a:solidFill>
                <a:cs typeface="Arial" pitchFamily="34" charset="0"/>
              </a:rPr>
              <a:t> </a:t>
            </a:r>
          </a:p>
        </p:txBody>
      </p:sp>
      <p:sp>
        <p:nvSpPr>
          <p:cNvPr id="7" name="Содержимое 2"/>
          <p:cNvSpPr txBox="1">
            <a:spLocks/>
          </p:cNvSpPr>
          <p:nvPr/>
        </p:nvSpPr>
        <p:spPr>
          <a:xfrm>
            <a:off x="283464" y="2020825"/>
            <a:ext cx="8741664" cy="3414052"/>
          </a:xfrm>
          <a:prstGeom prst="rect">
            <a:avLst/>
          </a:prstGeom>
        </p:spPr>
        <p:txBody>
          <a:bodyPr>
            <a:noAutofit/>
          </a:bodyPr>
          <a:lstStyle/>
          <a:p>
            <a:pPr marL="0"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chemeClr val="accent1">
                    <a:lumMod val="75000"/>
                  </a:schemeClr>
                </a:solidFill>
                <a:effectLst/>
                <a:uLnTx/>
                <a:uFillTx/>
                <a:latin typeface="+mn-lt"/>
                <a:ea typeface="+mn-ea"/>
                <a:cs typeface="+mn-cs"/>
              </a:rPr>
              <a:t>-Class </a:t>
            </a:r>
            <a:r>
              <a:rPr kumimoji="0" lang="en-US" sz="2400" i="0" u="none" strike="noStrike" kern="1200" cap="none" spc="0" normalizeH="0" baseline="0" noProof="0" dirty="0" err="1">
                <a:ln>
                  <a:noFill/>
                </a:ln>
                <a:solidFill>
                  <a:schemeClr val="accent1">
                    <a:lumMod val="75000"/>
                  </a:schemeClr>
                </a:solidFill>
                <a:effectLst/>
                <a:uLnTx/>
                <a:uFillTx/>
                <a:latin typeface="+mn-lt"/>
                <a:ea typeface="+mn-ea"/>
                <a:cs typeface="+mn-cs"/>
              </a:rPr>
              <a:t>Equisetopsida</a:t>
            </a:r>
            <a:r>
              <a:rPr kumimoji="0" lang="en-US" sz="2400" i="0" u="none" strike="noStrike" kern="1200" cap="none" spc="0" normalizeH="0" baseline="0" noProof="0" dirty="0">
                <a:ln>
                  <a:noFill/>
                </a:ln>
                <a:solidFill>
                  <a:schemeClr val="accent1">
                    <a:lumMod val="75000"/>
                  </a:schemeClr>
                </a:solidFill>
                <a:effectLst/>
                <a:uLnTx/>
                <a:uFillTx/>
                <a:latin typeface="+mn-lt"/>
                <a:ea typeface="+mn-ea"/>
                <a:cs typeface="+mn-cs"/>
              </a:rPr>
              <a:t> (horsetails) </a:t>
            </a:r>
            <a:r>
              <a:rPr kumimoji="0" lang="en-US" sz="2400" i="0" u="none" strike="noStrike" kern="1200" cap="none" spc="0" normalizeH="0" baseline="0" noProof="0" dirty="0">
                <a:ln>
                  <a:noFill/>
                </a:ln>
                <a:solidFill>
                  <a:schemeClr val="tx1"/>
                </a:solidFill>
                <a:effectLst/>
                <a:uLnTx/>
                <a:uFillTx/>
                <a:latin typeface="+mn-lt"/>
                <a:ea typeface="+mn-ea"/>
                <a:cs typeface="+mn-cs"/>
              </a:rPr>
              <a:t>is a small group with one genus, </a:t>
            </a:r>
            <a:r>
              <a:rPr kumimoji="0" lang="en-US" sz="2400" i="1" u="none" strike="noStrike" kern="1200" cap="none" spc="0" normalizeH="0" baseline="0" noProof="0" dirty="0">
                <a:ln>
                  <a:noFill/>
                </a:ln>
                <a:solidFill>
                  <a:schemeClr val="accent1">
                    <a:lumMod val="75000"/>
                  </a:schemeClr>
                </a:solidFill>
                <a:effectLst/>
                <a:uLnTx/>
                <a:uFillTx/>
                <a:latin typeface="+mn-lt"/>
                <a:ea typeface="+mn-ea"/>
                <a:cs typeface="+mn-cs"/>
              </a:rPr>
              <a:t>Equisetum</a:t>
            </a:r>
            <a:r>
              <a:rPr kumimoji="0" lang="en-US" sz="2400" i="1" u="none" strike="noStrike" kern="1200" cap="none" spc="0" normalizeH="0" baseline="0" noProof="0" dirty="0">
                <a:ln>
                  <a:noFill/>
                </a:ln>
                <a:solidFill>
                  <a:schemeClr val="tx1"/>
                </a:solidFill>
                <a:effectLst/>
                <a:uLnTx/>
                <a:uFillTx/>
                <a:latin typeface="+mn-lt"/>
                <a:ea typeface="+mn-ea"/>
                <a:cs typeface="+mn-cs"/>
              </a:rPr>
              <a:t>, </a:t>
            </a:r>
            <a:r>
              <a:rPr kumimoji="0" lang="en-US" sz="2400" b="0" i="0" u="none" strike="noStrike" kern="1200" cap="none" spc="0" normalizeH="0" baseline="0" noProof="0" dirty="0">
                <a:ln>
                  <a:noFill/>
                </a:ln>
                <a:solidFill>
                  <a:schemeClr val="tx1"/>
                </a:solidFill>
                <a:effectLst/>
                <a:uLnTx/>
                <a:uFillTx/>
                <a:latin typeface="+mn-lt"/>
                <a:ea typeface="+mn-ea"/>
                <a:cs typeface="+mn-cs"/>
              </a:rPr>
              <a:t>and has about 30 different herbaceous species that typically live in moist habitats. </a:t>
            </a:r>
          </a:p>
          <a:p>
            <a:pPr marL="0"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-The leaves of these plants are reduced into scales, and the stems are segmented and also photosynthetic; there is also an underground rhizome.</a:t>
            </a:r>
          </a:p>
          <a:p>
            <a:pPr marL="0"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 -The stem epidermis contains silica which makes it have an abrasive surface. The stem has multiple canals, this is somehow similar to stems of grasses. </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descr="C:\Users\ADM\Documents\Karime\2018\Lectures\Anatomy and morphology of plant\Additional materials\Mosses and other\equisetum-arvense_stalk.jpg"/>
          <p:cNvPicPr>
            <a:picLocks noChangeAspect="1" noChangeArrowheads="1"/>
          </p:cNvPicPr>
          <p:nvPr/>
        </p:nvPicPr>
        <p:blipFill>
          <a:blip r:embed="rId5" cstate="print"/>
          <a:srcRect l="13683" r="3474"/>
          <a:stretch>
            <a:fillRect/>
          </a:stretch>
        </p:blipFill>
        <p:spPr bwMode="auto">
          <a:xfrm>
            <a:off x="9162288" y="246417"/>
            <a:ext cx="2907792" cy="4680000"/>
          </a:xfrm>
          <a:prstGeom prst="rect">
            <a:avLst/>
          </a:prstGeom>
          <a:noFill/>
        </p:spPr>
      </p:pic>
      <p:sp>
        <p:nvSpPr>
          <p:cNvPr id="9" name="Прямоугольник 8"/>
          <p:cNvSpPr/>
          <p:nvPr/>
        </p:nvSpPr>
        <p:spPr>
          <a:xfrm>
            <a:off x="10214803" y="5034767"/>
            <a:ext cx="1292533" cy="400110"/>
          </a:xfrm>
          <a:prstGeom prst="rect">
            <a:avLst/>
          </a:prstGeom>
        </p:spPr>
        <p:txBody>
          <a:bodyPr wrap="none">
            <a:spAutoFit/>
          </a:bodyPr>
          <a:lstStyle/>
          <a:p>
            <a:r>
              <a:rPr lang="en-US" sz="2000" b="1" i="1" dirty="0"/>
              <a:t>Equisetum</a:t>
            </a:r>
            <a:endParaRPr lang="ru-RU" sz="2000" b="1" dirty="0"/>
          </a:p>
        </p:txBody>
      </p:sp>
      <p:sp>
        <p:nvSpPr>
          <p:cNvPr id="10" name="Прямоугольник 9"/>
          <p:cNvSpPr/>
          <p:nvPr/>
        </p:nvSpPr>
        <p:spPr>
          <a:xfrm>
            <a:off x="478536" y="5483935"/>
            <a:ext cx="11713464" cy="1200329"/>
          </a:xfrm>
          <a:prstGeom prst="rect">
            <a:avLst/>
          </a:prstGeom>
        </p:spPr>
        <p:txBody>
          <a:bodyPr wrap="square">
            <a:spAutoFit/>
          </a:bodyPr>
          <a:lstStyle/>
          <a:p>
            <a:pPr lvl="0" indent="357188" algn="just">
              <a:defRPr/>
            </a:pPr>
            <a:r>
              <a:rPr lang="en-US" sz="2400" dirty="0"/>
              <a:t>Gametophytes are typically minute and </a:t>
            </a:r>
            <a:r>
              <a:rPr lang="en-US" sz="2400" dirty="0" err="1"/>
              <a:t>dioecious</a:t>
            </a:r>
            <a:r>
              <a:rPr lang="en-US" sz="2400" dirty="0"/>
              <a:t>, but the plants themselves are </a:t>
            </a:r>
            <a:r>
              <a:rPr lang="en-US" sz="2400" dirty="0" err="1"/>
              <a:t>homosporous</a:t>
            </a:r>
            <a:r>
              <a:rPr lang="en-US" sz="2400" dirty="0"/>
              <a:t>: smaller suppressed gametophytes develop only antheridia while larger gametophytes develop only archegonia.</a:t>
            </a:r>
            <a:endParaRPr lang="ru-RU"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7744" y="128016"/>
            <a:ext cx="8275320" cy="6473952"/>
          </a:xfrm>
        </p:spPr>
        <p:txBody>
          <a:bodyPr>
            <a:noAutofit/>
          </a:bodyPr>
          <a:lstStyle/>
          <a:p>
            <a:pPr marL="0" indent="357188">
              <a:lnSpc>
                <a:spcPct val="100000"/>
              </a:lnSpc>
              <a:spcBef>
                <a:spcPts val="0"/>
              </a:spcBef>
              <a:buNone/>
            </a:pPr>
            <a:r>
              <a:rPr lang="en-US" sz="2400" dirty="0">
                <a:solidFill>
                  <a:schemeClr val="accent1">
                    <a:lumMod val="75000"/>
                  </a:schemeClr>
                </a:solidFill>
              </a:rPr>
              <a:t>Genus </a:t>
            </a:r>
            <a:r>
              <a:rPr lang="en-US" sz="2400" i="1" dirty="0">
                <a:solidFill>
                  <a:schemeClr val="accent1">
                    <a:lumMod val="75000"/>
                  </a:schemeClr>
                </a:solidFill>
              </a:rPr>
              <a:t>Equisetum</a:t>
            </a:r>
          </a:p>
          <a:p>
            <a:pPr marL="0" indent="357188" algn="just">
              <a:lnSpc>
                <a:spcPct val="100000"/>
              </a:lnSpc>
              <a:spcBef>
                <a:spcPts val="0"/>
              </a:spcBef>
              <a:buNone/>
            </a:pPr>
            <a:r>
              <a:rPr lang="en-US" sz="2400" dirty="0"/>
              <a:t>The </a:t>
            </a:r>
            <a:r>
              <a:rPr lang="en-US" sz="2400" dirty="0" err="1"/>
              <a:t>sporophytic</a:t>
            </a:r>
            <a:r>
              <a:rPr lang="en-US" sz="2400" dirty="0"/>
              <a:t> plant body of </a:t>
            </a:r>
            <a:r>
              <a:rPr lang="en-US" sz="2400" i="1" dirty="0"/>
              <a:t>Equisetum</a:t>
            </a:r>
            <a:r>
              <a:rPr lang="en-US" sz="2400" dirty="0"/>
              <a:t> is differentiated into stem, roots and leaves. </a:t>
            </a:r>
          </a:p>
          <a:p>
            <a:pPr marL="0" indent="357188" algn="just">
              <a:lnSpc>
                <a:spcPct val="100000"/>
              </a:lnSpc>
              <a:spcBef>
                <a:spcPts val="0"/>
              </a:spcBef>
              <a:buNone/>
            </a:pPr>
            <a:r>
              <a:rPr lang="en-US" sz="2400" dirty="0">
                <a:solidFill>
                  <a:schemeClr val="accent1">
                    <a:lumMod val="75000"/>
                  </a:schemeClr>
                </a:solidFill>
              </a:rPr>
              <a:t>The stem </a:t>
            </a:r>
            <a:r>
              <a:rPr lang="en-US" sz="2400" dirty="0"/>
              <a:t>of </a:t>
            </a:r>
            <a:r>
              <a:rPr lang="en-US" sz="2400" i="1" dirty="0"/>
              <a:t>Equisetum</a:t>
            </a:r>
            <a:r>
              <a:rPr lang="en-US" sz="2400" dirty="0"/>
              <a:t> has </a:t>
            </a:r>
            <a:r>
              <a:rPr lang="en-US" sz="2400" dirty="0">
                <a:solidFill>
                  <a:schemeClr val="accent1">
                    <a:lumMod val="75000"/>
                  </a:schemeClr>
                </a:solidFill>
              </a:rPr>
              <a:t>two parts</a:t>
            </a:r>
            <a:r>
              <a:rPr lang="en-US" sz="2400" dirty="0"/>
              <a:t>: </a:t>
            </a:r>
            <a:r>
              <a:rPr lang="en-US" sz="2400" dirty="0">
                <a:solidFill>
                  <a:schemeClr val="accent1">
                    <a:lumMod val="75000"/>
                  </a:schemeClr>
                </a:solidFill>
              </a:rPr>
              <a:t>perennial, underground, much-branched rhizome </a:t>
            </a:r>
            <a:r>
              <a:rPr lang="en-US" sz="2400" dirty="0"/>
              <a:t>and an </a:t>
            </a:r>
            <a:r>
              <a:rPr lang="en-US" sz="2400" dirty="0">
                <a:solidFill>
                  <a:schemeClr val="accent1">
                    <a:lumMod val="75000"/>
                  </a:schemeClr>
                </a:solidFill>
              </a:rPr>
              <a:t>erect, usually annual aerial shoot.</a:t>
            </a:r>
            <a:r>
              <a:rPr lang="en-US" sz="2400" dirty="0"/>
              <a:t> The branching is </a:t>
            </a:r>
            <a:r>
              <a:rPr lang="en-US" sz="2400" dirty="0" err="1"/>
              <a:t>monopodial</a:t>
            </a:r>
            <a:r>
              <a:rPr lang="en-US" sz="2400" dirty="0"/>
              <a:t>, shoots are differentiated into nodes and internodes. </a:t>
            </a:r>
          </a:p>
          <a:p>
            <a:pPr marL="0" indent="357188" algn="just">
              <a:lnSpc>
                <a:spcPct val="100000"/>
              </a:lnSpc>
              <a:spcBef>
                <a:spcPts val="0"/>
              </a:spcBef>
              <a:buNone/>
            </a:pPr>
            <a:r>
              <a:rPr lang="en-US" sz="2400" dirty="0"/>
              <a:t>Some shoots are profusely branched, green (</a:t>
            </a:r>
            <a:r>
              <a:rPr lang="en-US" sz="2400" dirty="0" err="1"/>
              <a:t>chlorophyllous</a:t>
            </a:r>
            <a:r>
              <a:rPr lang="en-US" sz="2400" dirty="0"/>
              <a:t>) and purely vegetative. The others are fertile, </a:t>
            </a:r>
            <a:r>
              <a:rPr lang="en-US" sz="2400" dirty="0" err="1"/>
              <a:t>unbranched</a:t>
            </a:r>
            <a:r>
              <a:rPr lang="en-US" sz="2400" dirty="0"/>
              <a:t>, brownish in </a:t>
            </a:r>
            <a:r>
              <a:rPr lang="en-US" sz="2400" dirty="0" err="1"/>
              <a:t>colour</a:t>
            </a:r>
            <a:r>
              <a:rPr lang="en-US" sz="2400" dirty="0"/>
              <a:t> (</a:t>
            </a:r>
            <a:r>
              <a:rPr lang="en-US" sz="2400" dirty="0" err="1"/>
              <a:t>achlorophyllous</a:t>
            </a:r>
            <a:r>
              <a:rPr lang="en-US" sz="2400" dirty="0"/>
              <a:t>) and have terminal </a:t>
            </a:r>
            <a:r>
              <a:rPr lang="en-US" sz="2400" dirty="0" err="1"/>
              <a:t>strobili</a:t>
            </a:r>
            <a:r>
              <a:rPr lang="en-US" sz="2400" dirty="0"/>
              <a:t>. The underground rhizome and the aerial axis appear to be articulated or jointed due to the presence of distinct nodes and internodes. Externally, the internodes have longitudinal ridges and furrows and, internally, they are hollow, tube-like structures. </a:t>
            </a:r>
            <a:endParaRPr lang="en-US" sz="2400" b="1" dirty="0"/>
          </a:p>
        </p:txBody>
      </p:sp>
      <p:pic>
        <p:nvPicPr>
          <p:cNvPr id="8" name="Picture 2" descr="C:\Users\ADM\Documents\Karime\2018\Lectures\Anatomy and morphology of plant\Additional materials\Mosses and other\equisetum plantbody.jpg"/>
          <p:cNvPicPr>
            <a:picLocks noChangeAspect="1" noChangeArrowheads="1"/>
          </p:cNvPicPr>
          <p:nvPr/>
        </p:nvPicPr>
        <p:blipFill>
          <a:blip r:embed="rId2" cstate="print"/>
          <a:srcRect/>
          <a:stretch>
            <a:fillRect/>
          </a:stretch>
        </p:blipFill>
        <p:spPr bwMode="auto">
          <a:xfrm>
            <a:off x="8695944" y="1073087"/>
            <a:ext cx="3305163" cy="4680000"/>
          </a:xfrm>
          <a:prstGeom prst="rect">
            <a:avLst/>
          </a:prstGeom>
          <a:noFill/>
        </p:spPr>
      </p:pic>
      <p:sp>
        <p:nvSpPr>
          <p:cNvPr id="9" name="Прямоугольник 8"/>
          <p:cNvSpPr/>
          <p:nvPr/>
        </p:nvSpPr>
        <p:spPr>
          <a:xfrm>
            <a:off x="9447761" y="5786366"/>
            <a:ext cx="2436308" cy="400110"/>
          </a:xfrm>
          <a:prstGeom prst="rect">
            <a:avLst/>
          </a:prstGeom>
        </p:spPr>
        <p:txBody>
          <a:bodyPr wrap="none">
            <a:spAutoFit/>
          </a:bodyPr>
          <a:lstStyle/>
          <a:p>
            <a:r>
              <a:rPr lang="en-US" sz="2000" b="1" i="1" dirty="0"/>
              <a:t>Equisetum </a:t>
            </a:r>
            <a:r>
              <a:rPr lang="en-US" sz="2000" b="1" dirty="0" err="1"/>
              <a:t>plantbody</a:t>
            </a:r>
            <a:endParaRPr lang="ru-RU" sz="2000" b="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3672" y="517851"/>
            <a:ext cx="6187439" cy="5693866"/>
          </a:xfrm>
          <a:prstGeom prst="rect">
            <a:avLst/>
          </a:prstGeom>
        </p:spPr>
        <p:txBody>
          <a:bodyPr wrap="square">
            <a:spAutoFit/>
          </a:bodyPr>
          <a:lstStyle/>
          <a:p>
            <a:pPr indent="357188" algn="just"/>
            <a:r>
              <a:rPr lang="en-US" sz="2800" dirty="0">
                <a:solidFill>
                  <a:schemeClr val="accent1">
                    <a:lumMod val="75000"/>
                  </a:schemeClr>
                </a:solidFill>
              </a:rPr>
              <a:t>Leaves: </a:t>
            </a:r>
          </a:p>
          <a:p>
            <a:pPr indent="357188" algn="just"/>
            <a:r>
              <a:rPr lang="en-US" sz="2800" dirty="0"/>
              <a:t>The leaves of </a:t>
            </a:r>
            <a:r>
              <a:rPr lang="en-US" sz="2800" i="1" dirty="0"/>
              <a:t>Equisetum</a:t>
            </a:r>
            <a:r>
              <a:rPr lang="en-US" sz="2800" dirty="0"/>
              <a:t> are small, simple, scale-like and </a:t>
            </a:r>
            <a:r>
              <a:rPr lang="en-US" sz="2800" dirty="0" err="1"/>
              <a:t>isophyllous</a:t>
            </a:r>
            <a:r>
              <a:rPr lang="en-US" sz="2800" dirty="0"/>
              <a:t>; they are attached at each node, united at least for a part of the length and thus form a sheath around the stem </a:t>
            </a:r>
            <a:r>
              <a:rPr lang="en-US" sz="2800" b="1" dirty="0"/>
              <a:t>(verticil). </a:t>
            </a:r>
            <a:r>
              <a:rPr lang="en-US" sz="2800" dirty="0"/>
              <a:t>The sheath has free and pointed teeth-like tips. The number of leaves at a node corresponds to the number of ridges on the </a:t>
            </a:r>
            <a:r>
              <a:rPr lang="en-US" sz="2800" dirty="0" err="1"/>
              <a:t>internode</a:t>
            </a:r>
            <a:r>
              <a:rPr lang="en-US" sz="2800" dirty="0"/>
              <a:t> below. The leaves do not perform any photosynthetic function and their main function is to provide protection to young buds at the node. </a:t>
            </a:r>
            <a:endParaRPr lang="ru-RU" sz="2800" dirty="0"/>
          </a:p>
        </p:txBody>
      </p:sp>
      <p:pic>
        <p:nvPicPr>
          <p:cNvPr id="88066" name="Picture 2" descr="http://web.pdx.edu/~maserj/ESR410/images/equisetumtelmateia4.JPG"/>
          <p:cNvPicPr>
            <a:picLocks noChangeAspect="1" noChangeArrowheads="1"/>
          </p:cNvPicPr>
          <p:nvPr/>
        </p:nvPicPr>
        <p:blipFill>
          <a:blip r:embed="rId2" cstate="print"/>
          <a:srcRect/>
          <a:stretch>
            <a:fillRect/>
          </a:stretch>
        </p:blipFill>
        <p:spPr bwMode="auto">
          <a:xfrm>
            <a:off x="7313909" y="680219"/>
            <a:ext cx="4638423" cy="4392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389398" y="526440"/>
            <a:ext cx="9290304" cy="1453896"/>
          </a:xfrm>
        </p:spPr>
        <p:txBody>
          <a:bodyPr>
            <a:noAutofit/>
          </a:bodyPr>
          <a:lstStyle/>
          <a:p>
            <a:pPr marL="0" indent="357188" algn="just">
              <a:lnSpc>
                <a:spcPct val="100000"/>
              </a:lnSpc>
              <a:spcBef>
                <a:spcPts val="0"/>
              </a:spcBef>
              <a:buNone/>
            </a:pPr>
            <a:r>
              <a:rPr lang="en-US" sz="2400" dirty="0">
                <a:solidFill>
                  <a:schemeClr val="accent1">
                    <a:lumMod val="75000"/>
                  </a:schemeClr>
                </a:solidFill>
              </a:rPr>
              <a:t>Spores</a:t>
            </a:r>
            <a:r>
              <a:rPr lang="en-US" sz="2400" dirty="0"/>
              <a:t> are produced within the sporangia. The sporangia are borne on the </a:t>
            </a:r>
            <a:r>
              <a:rPr lang="en-US" sz="2400" dirty="0" err="1">
                <a:solidFill>
                  <a:schemeClr val="accent1">
                    <a:lumMod val="75000"/>
                  </a:schemeClr>
                </a:solidFill>
              </a:rPr>
              <a:t>sporangiophores</a:t>
            </a:r>
            <a:r>
              <a:rPr lang="en-US" sz="2400" dirty="0">
                <a:solidFill>
                  <a:schemeClr val="accent1">
                    <a:lumMod val="75000"/>
                  </a:schemeClr>
                </a:solidFill>
              </a:rPr>
              <a:t> </a:t>
            </a:r>
            <a:r>
              <a:rPr lang="en-US" sz="2400" dirty="0"/>
              <a:t>which are aggregated into a compact structure termed </a:t>
            </a:r>
            <a:r>
              <a:rPr lang="en-US" sz="2400" dirty="0">
                <a:solidFill>
                  <a:schemeClr val="accent1">
                    <a:lumMod val="75000"/>
                  </a:schemeClr>
                </a:solidFill>
              </a:rPr>
              <a:t>strobilus or cone or </a:t>
            </a:r>
            <a:r>
              <a:rPr lang="en-US" sz="2400" dirty="0" err="1">
                <a:solidFill>
                  <a:schemeClr val="accent1">
                    <a:lumMod val="75000"/>
                  </a:schemeClr>
                </a:solidFill>
              </a:rPr>
              <a:t>sporangiferous</a:t>
            </a:r>
            <a:r>
              <a:rPr lang="en-US" sz="2400" dirty="0">
                <a:solidFill>
                  <a:schemeClr val="accent1">
                    <a:lumMod val="75000"/>
                  </a:schemeClr>
                </a:solidFill>
              </a:rPr>
              <a:t> spike</a:t>
            </a:r>
            <a:r>
              <a:rPr lang="en-US" sz="2400" dirty="0"/>
              <a:t>. </a:t>
            </a:r>
          </a:p>
        </p:txBody>
      </p:sp>
      <p:pic>
        <p:nvPicPr>
          <p:cNvPr id="4" name="Picture 5" descr="C:\Users\ADM\Documents\Karime\2018\Lectures\Biodiversity of plants\Additional materials Biodiversity\STROBILUS OF EQUISETUM.jpg"/>
          <p:cNvPicPr>
            <a:picLocks noChangeAspect="1" noChangeArrowheads="1"/>
          </p:cNvPicPr>
          <p:nvPr/>
        </p:nvPicPr>
        <p:blipFill>
          <a:blip r:embed="rId2" cstate="print">
            <a:lum bright="10000" contrast="10000"/>
          </a:blip>
          <a:srcRect l="48558" t="6874" r="9335" b="13070"/>
          <a:stretch>
            <a:fillRect/>
          </a:stretch>
        </p:blipFill>
        <p:spPr bwMode="auto">
          <a:xfrm>
            <a:off x="9438116" y="1479916"/>
            <a:ext cx="2631276" cy="3924000"/>
          </a:xfrm>
          <a:prstGeom prst="rect">
            <a:avLst/>
          </a:prstGeom>
          <a:noFill/>
        </p:spPr>
      </p:pic>
      <p:pic>
        <p:nvPicPr>
          <p:cNvPr id="5" name="Picture 5" descr="C:\Users\ADM\Documents\Karime\2018\Lectures\Biodiversity of plants\Additional materials Biodiversity\STROBILUS OF EQUISETUM.jpg"/>
          <p:cNvPicPr>
            <a:picLocks noChangeAspect="1" noChangeArrowheads="1"/>
          </p:cNvPicPr>
          <p:nvPr/>
        </p:nvPicPr>
        <p:blipFill>
          <a:blip r:embed="rId2" cstate="print">
            <a:lum bright="10000"/>
          </a:blip>
          <a:srcRect l="14042" t="6874" r="52399" b="13070"/>
          <a:stretch>
            <a:fillRect/>
          </a:stretch>
        </p:blipFill>
        <p:spPr bwMode="auto">
          <a:xfrm>
            <a:off x="219456" y="147782"/>
            <a:ext cx="2020134" cy="3780000"/>
          </a:xfrm>
          <a:prstGeom prst="rect">
            <a:avLst/>
          </a:prstGeom>
          <a:noFill/>
        </p:spPr>
      </p:pic>
      <p:sp>
        <p:nvSpPr>
          <p:cNvPr id="7" name="Прямоугольник 6"/>
          <p:cNvSpPr/>
          <p:nvPr/>
        </p:nvSpPr>
        <p:spPr>
          <a:xfrm>
            <a:off x="2668049" y="1831999"/>
            <a:ext cx="6096000" cy="830997"/>
          </a:xfrm>
          <a:prstGeom prst="rect">
            <a:avLst/>
          </a:prstGeom>
        </p:spPr>
        <p:txBody>
          <a:bodyPr>
            <a:spAutoFit/>
          </a:bodyPr>
          <a:lstStyle/>
          <a:p>
            <a:pPr indent="357188" algn="just"/>
            <a:r>
              <a:rPr lang="en-US" sz="2400" dirty="0"/>
              <a:t>The strobilus is composed of an axis with whorls of </a:t>
            </a:r>
            <a:r>
              <a:rPr lang="en-US" sz="2400" dirty="0">
                <a:solidFill>
                  <a:schemeClr val="accent1">
                    <a:lumMod val="75000"/>
                  </a:schemeClr>
                </a:solidFill>
              </a:rPr>
              <a:t>sporangiophores</a:t>
            </a:r>
            <a:r>
              <a:rPr lang="en-US" sz="2400" dirty="0"/>
              <a:t>. </a:t>
            </a:r>
          </a:p>
        </p:txBody>
      </p:sp>
      <p:sp>
        <p:nvSpPr>
          <p:cNvPr id="8" name="Прямоугольник 7"/>
          <p:cNvSpPr/>
          <p:nvPr/>
        </p:nvSpPr>
        <p:spPr>
          <a:xfrm>
            <a:off x="311085" y="4121816"/>
            <a:ext cx="2602572" cy="400110"/>
          </a:xfrm>
          <a:prstGeom prst="rect">
            <a:avLst/>
          </a:prstGeom>
        </p:spPr>
        <p:txBody>
          <a:bodyPr wrap="none">
            <a:spAutoFit/>
          </a:bodyPr>
          <a:lstStyle/>
          <a:p>
            <a:r>
              <a:rPr lang="en-US" sz="2000" b="1" dirty="0"/>
              <a:t>Strobilus of </a:t>
            </a:r>
            <a:r>
              <a:rPr lang="en-US" sz="2000" b="1" i="1" dirty="0"/>
              <a:t>Equisetum</a:t>
            </a:r>
            <a:r>
              <a:rPr lang="en-US" sz="2000" b="1" dirty="0"/>
              <a:t> </a:t>
            </a:r>
            <a:endParaRPr lang="ru-RU" sz="2000" b="1" dirty="0"/>
          </a:p>
        </p:txBody>
      </p:sp>
      <p:sp>
        <p:nvSpPr>
          <p:cNvPr id="9" name="Прямоугольник 8"/>
          <p:cNvSpPr/>
          <p:nvPr/>
        </p:nvSpPr>
        <p:spPr>
          <a:xfrm>
            <a:off x="342507" y="4610502"/>
            <a:ext cx="8810919" cy="1569660"/>
          </a:xfrm>
          <a:prstGeom prst="rect">
            <a:avLst/>
          </a:prstGeom>
        </p:spPr>
        <p:txBody>
          <a:bodyPr wrap="square">
            <a:spAutoFit/>
          </a:bodyPr>
          <a:lstStyle/>
          <a:p>
            <a:pPr indent="357188" algn="just"/>
            <a:r>
              <a:rPr lang="en-US" sz="2400" dirty="0"/>
              <a:t>At maturity, the </a:t>
            </a:r>
            <a:r>
              <a:rPr lang="en-US" sz="2400" dirty="0" err="1"/>
              <a:t>strobilar</a:t>
            </a:r>
            <a:r>
              <a:rPr lang="en-US" sz="2400" dirty="0"/>
              <a:t> axis elongates, as a result the </a:t>
            </a:r>
            <a:r>
              <a:rPr lang="en-US" sz="2400" dirty="0" err="1"/>
              <a:t>sporangiophores</a:t>
            </a:r>
            <a:r>
              <a:rPr lang="en-US" sz="2400" dirty="0"/>
              <a:t> become separated and exposed. Then the sporangium splits open by a longitudinal line due to the differential hygroscopic response of the wall cells. </a:t>
            </a:r>
            <a:endParaRPr lang="ru-RU" sz="2400" dirty="0"/>
          </a:p>
        </p:txBody>
      </p:sp>
      <p:sp>
        <p:nvSpPr>
          <p:cNvPr id="10" name="Прямоугольник 9"/>
          <p:cNvSpPr/>
          <p:nvPr/>
        </p:nvSpPr>
        <p:spPr>
          <a:xfrm>
            <a:off x="9443746" y="5619888"/>
            <a:ext cx="2748254" cy="707886"/>
          </a:xfrm>
          <a:prstGeom prst="rect">
            <a:avLst/>
          </a:prstGeom>
        </p:spPr>
        <p:txBody>
          <a:bodyPr wrap="square">
            <a:spAutoFit/>
          </a:bodyPr>
          <a:lstStyle/>
          <a:p>
            <a:r>
              <a:rPr lang="en-US" sz="2000" b="1" dirty="0" err="1"/>
              <a:t>Sporangiophores</a:t>
            </a:r>
            <a:r>
              <a:rPr lang="en-US" sz="2000" b="1" dirty="0"/>
              <a:t> with sporangia</a:t>
            </a:r>
            <a:endParaRPr lang="ru-RU"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dn.biologydiscussion.com/wp-content/uploads/2016/08/clip_image002_thumb-117.jpg"/>
          <p:cNvPicPr>
            <a:picLocks noChangeAspect="1" noChangeArrowheads="1"/>
          </p:cNvPicPr>
          <p:nvPr/>
        </p:nvPicPr>
        <p:blipFill>
          <a:blip r:embed="rId2" cstate="print"/>
          <a:srcRect b="4894"/>
          <a:stretch>
            <a:fillRect/>
          </a:stretch>
        </p:blipFill>
        <p:spPr bwMode="auto">
          <a:xfrm>
            <a:off x="8849726" y="203333"/>
            <a:ext cx="3173540" cy="5508000"/>
          </a:xfrm>
          <a:prstGeom prst="rect">
            <a:avLst/>
          </a:prstGeom>
          <a:noFill/>
        </p:spPr>
      </p:pic>
      <p:sp>
        <p:nvSpPr>
          <p:cNvPr id="9" name="Прямоугольник 8"/>
          <p:cNvSpPr/>
          <p:nvPr/>
        </p:nvSpPr>
        <p:spPr>
          <a:xfrm>
            <a:off x="758952" y="365760"/>
            <a:ext cx="8284464" cy="5078313"/>
          </a:xfrm>
          <a:prstGeom prst="rect">
            <a:avLst/>
          </a:prstGeom>
        </p:spPr>
        <p:txBody>
          <a:bodyPr wrap="square">
            <a:spAutoFit/>
          </a:bodyPr>
          <a:lstStyle/>
          <a:p>
            <a:pPr algn="just"/>
            <a:r>
              <a:rPr lang="en-US" sz="3600" b="1" dirty="0">
                <a:solidFill>
                  <a:schemeClr val="accent1">
                    <a:lumMod val="75000"/>
                  </a:schemeClr>
                </a:solidFill>
              </a:rPr>
              <a:t>Reproduction in Equisetum: </a:t>
            </a:r>
          </a:p>
          <a:p>
            <a:pPr indent="447675" algn="just"/>
            <a:r>
              <a:rPr lang="en-US" sz="3200" dirty="0"/>
              <a:t>Equisetum reproduces </a:t>
            </a:r>
            <a:r>
              <a:rPr lang="en-US" sz="3200" dirty="0" err="1"/>
              <a:t>vegetatively</a:t>
            </a:r>
            <a:r>
              <a:rPr lang="en-US" sz="3200" dirty="0"/>
              <a:t> and by means of spores. </a:t>
            </a:r>
          </a:p>
          <a:p>
            <a:pPr algn="just"/>
            <a:r>
              <a:rPr lang="en-US" sz="3200" b="1" dirty="0">
                <a:solidFill>
                  <a:schemeClr val="accent1">
                    <a:lumMod val="75000"/>
                  </a:schemeClr>
                </a:solidFill>
              </a:rPr>
              <a:t>Vegetative Reproduction</a:t>
            </a:r>
            <a:r>
              <a:rPr lang="en-US" sz="3200" b="1" dirty="0"/>
              <a:t>: </a:t>
            </a:r>
            <a:endParaRPr lang="en-US" sz="3200" dirty="0"/>
          </a:p>
          <a:p>
            <a:pPr indent="447675" algn="just"/>
            <a:r>
              <a:rPr lang="en-US" sz="3200" dirty="0"/>
              <a:t>The subterranean rhizomes of some species (e.g., </a:t>
            </a:r>
            <a:r>
              <a:rPr lang="en-US" sz="3200" i="1" dirty="0"/>
              <a:t>E. </a:t>
            </a:r>
            <a:r>
              <a:rPr lang="en-US" sz="3200" i="1" dirty="0" err="1"/>
              <a:t>telmateia</a:t>
            </a:r>
            <a:r>
              <a:rPr lang="en-US" sz="3200" i="1" dirty="0"/>
              <a:t>, E. </a:t>
            </a:r>
            <a:r>
              <a:rPr lang="en-US" sz="3200" i="1" dirty="0" err="1"/>
              <a:t>arvense</a:t>
            </a:r>
            <a:r>
              <a:rPr lang="en-US" sz="3200" dirty="0"/>
              <a:t>) form tubers which, on separation from the parent plant, germinate to produce new </a:t>
            </a:r>
            <a:r>
              <a:rPr lang="en-US" sz="3200" dirty="0" err="1"/>
              <a:t>sporophytic</a:t>
            </a:r>
            <a:r>
              <a:rPr lang="en-US" sz="3200" dirty="0"/>
              <a:t> plants. The tubers develop due to irregular growth of some buds at the nodes of the rhizomes.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ADM\Documents\Karime\2018\Lectures\Biodiversity of plants\Additional materials Biodiversity\lifecycle of equisetum.jpg"/>
          <p:cNvPicPr>
            <a:picLocks noGrp="1" noChangeAspect="1" noChangeArrowheads="1"/>
          </p:cNvPicPr>
          <p:nvPr>
            <p:ph idx="1"/>
          </p:nvPr>
        </p:nvPicPr>
        <p:blipFill>
          <a:blip r:embed="rId2" cstate="print"/>
          <a:srcRect/>
          <a:stretch>
            <a:fillRect/>
          </a:stretch>
        </p:blipFill>
        <p:spPr bwMode="auto">
          <a:xfrm>
            <a:off x="4990738" y="247050"/>
            <a:ext cx="6976569" cy="4932000"/>
          </a:xfrm>
          <a:prstGeom prst="rect">
            <a:avLst/>
          </a:prstGeom>
          <a:noFill/>
        </p:spPr>
      </p:pic>
      <p:sp>
        <p:nvSpPr>
          <p:cNvPr id="4" name="Прямоугольник 3"/>
          <p:cNvSpPr/>
          <p:nvPr/>
        </p:nvSpPr>
        <p:spPr>
          <a:xfrm>
            <a:off x="320040" y="228600"/>
            <a:ext cx="5833872" cy="1938992"/>
          </a:xfrm>
          <a:prstGeom prst="rect">
            <a:avLst/>
          </a:prstGeom>
        </p:spPr>
        <p:txBody>
          <a:bodyPr wrap="square">
            <a:spAutoFit/>
          </a:bodyPr>
          <a:lstStyle/>
          <a:p>
            <a:pPr indent="447675" algn="just"/>
            <a:r>
              <a:rPr lang="en-US" sz="2400" b="1" dirty="0">
                <a:solidFill>
                  <a:schemeClr val="accent1">
                    <a:lumMod val="75000"/>
                  </a:schemeClr>
                </a:solidFill>
              </a:rPr>
              <a:t>Spore </a:t>
            </a:r>
            <a:r>
              <a:rPr lang="en-US" sz="2400" dirty="0"/>
              <a:t>cases form small cones on the stems of the plant. The spores themselves are dispersed by the wind. If they land in a wet or damp place, they can germinate and grow into tiny plants called gametophytes.</a:t>
            </a:r>
            <a:endParaRPr lang="ru-RU" sz="2400" dirty="0"/>
          </a:p>
        </p:txBody>
      </p:sp>
      <p:sp>
        <p:nvSpPr>
          <p:cNvPr id="5" name="Прямоугольник 4"/>
          <p:cNvSpPr/>
          <p:nvPr/>
        </p:nvSpPr>
        <p:spPr>
          <a:xfrm>
            <a:off x="222504" y="2132552"/>
            <a:ext cx="4834128" cy="2308324"/>
          </a:xfrm>
          <a:prstGeom prst="rect">
            <a:avLst/>
          </a:prstGeom>
        </p:spPr>
        <p:txBody>
          <a:bodyPr wrap="square">
            <a:spAutoFit/>
          </a:bodyPr>
          <a:lstStyle/>
          <a:p>
            <a:pPr indent="447675" algn="just"/>
            <a:r>
              <a:rPr lang="en-US" sz="2400" b="1" dirty="0">
                <a:solidFill>
                  <a:schemeClr val="accent1">
                    <a:lumMod val="75000"/>
                  </a:schemeClr>
                </a:solidFill>
              </a:rPr>
              <a:t>The gametophyte </a:t>
            </a:r>
            <a:r>
              <a:rPr lang="en-US" sz="2400" dirty="0"/>
              <a:t>grows two different structures, one holding female gametes in tiny cups and the other holding male gametes equipped with tails to aid in movement. This phase of the</a:t>
            </a:r>
            <a:endParaRPr lang="ru-RU" sz="2400" dirty="0"/>
          </a:p>
        </p:txBody>
      </p:sp>
      <p:sp>
        <p:nvSpPr>
          <p:cNvPr id="6" name="Прямоугольник 5"/>
          <p:cNvSpPr/>
          <p:nvPr/>
        </p:nvSpPr>
        <p:spPr>
          <a:xfrm>
            <a:off x="277368" y="4294555"/>
            <a:ext cx="6096000" cy="830997"/>
          </a:xfrm>
          <a:prstGeom prst="rect">
            <a:avLst/>
          </a:prstGeom>
        </p:spPr>
        <p:txBody>
          <a:bodyPr>
            <a:spAutoFit/>
          </a:bodyPr>
          <a:lstStyle/>
          <a:p>
            <a:pPr algn="just"/>
            <a:r>
              <a:rPr lang="en-US" sz="2400" dirty="0"/>
              <a:t>horsetail's life cycle, known as gametophyte generation, exists to ensure genetic diversity.</a:t>
            </a:r>
            <a:endParaRPr lang="ru-RU" sz="2400" dirty="0"/>
          </a:p>
        </p:txBody>
      </p:sp>
      <p:sp>
        <p:nvSpPr>
          <p:cNvPr id="7" name="Прямоугольник 6"/>
          <p:cNvSpPr/>
          <p:nvPr/>
        </p:nvSpPr>
        <p:spPr>
          <a:xfrm>
            <a:off x="283464" y="5093208"/>
            <a:ext cx="11329416" cy="1200329"/>
          </a:xfrm>
          <a:prstGeom prst="rect">
            <a:avLst/>
          </a:prstGeom>
        </p:spPr>
        <p:txBody>
          <a:bodyPr wrap="square">
            <a:spAutoFit/>
          </a:bodyPr>
          <a:lstStyle/>
          <a:p>
            <a:pPr indent="447675" algn="just"/>
            <a:r>
              <a:rPr lang="en-US" sz="2400" dirty="0"/>
              <a:t>Horsetails rely on rain for fertilization. The arrival of rain releases the male gametes, which then swim to the cups holding the female cells. The embryos grow to form the stem-like structure that characterizes the mature horsetail.</a:t>
            </a:r>
            <a:endParaRPr lang="ru-RU"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2C3F665A-EB60-4B70-8273-E75A7409D080}"/>
              </a:ext>
            </a:extLst>
          </p:cNvPr>
          <p:cNvSpPr/>
          <p:nvPr/>
        </p:nvSpPr>
        <p:spPr>
          <a:xfrm>
            <a:off x="572086" y="2907401"/>
            <a:ext cx="11619914" cy="3385542"/>
          </a:xfrm>
          <a:prstGeom prst="rect">
            <a:avLst/>
          </a:prstGeom>
        </p:spPr>
        <p:txBody>
          <a:bodyPr wrap="square">
            <a:spAutoFit/>
          </a:bodyPr>
          <a:lstStyle/>
          <a:p>
            <a:r>
              <a:rPr lang="en-US" sz="2800" b="1" dirty="0">
                <a:solidFill>
                  <a:srgbClr val="1A1A1A"/>
                </a:solidFill>
                <a:cs typeface="Times New Roman" panose="02020603050405020304" pitchFamily="18" charset="0"/>
              </a:rPr>
              <a:t>Fern</a:t>
            </a:r>
            <a:r>
              <a:rPr lang="en-US" sz="2800" dirty="0">
                <a:solidFill>
                  <a:srgbClr val="1A1A1A"/>
                </a:solidFill>
                <a:cs typeface="Times New Roman" panose="02020603050405020304" pitchFamily="18" charset="0"/>
              </a:rPr>
              <a:t>, (class </a:t>
            </a:r>
            <a:r>
              <a:rPr lang="en-US" sz="2800" dirty="0" err="1">
                <a:solidFill>
                  <a:srgbClr val="1A1A1A"/>
                </a:solidFill>
                <a:cs typeface="Times New Roman" panose="02020603050405020304" pitchFamily="18" charset="0"/>
              </a:rPr>
              <a:t>Polypodiopsida</a:t>
            </a:r>
            <a:r>
              <a:rPr lang="en-US" sz="2800" dirty="0">
                <a:solidFill>
                  <a:srgbClr val="1A1A1A"/>
                </a:solidFill>
                <a:cs typeface="Times New Roman" panose="02020603050405020304" pitchFamily="18" charset="0"/>
              </a:rPr>
              <a:t>), class of nonflowering </a:t>
            </a:r>
            <a:r>
              <a:rPr lang="en-US" sz="2800" dirty="0">
                <a:solidFill>
                  <a:srgbClr val="14599D"/>
                </a:solidFill>
                <a:cs typeface="Times New Roman" panose="02020603050405020304" pitchFamily="18" charset="0"/>
              </a:rPr>
              <a:t>vascular plants</a:t>
            </a:r>
            <a:r>
              <a:rPr lang="en-US" sz="2800" dirty="0">
                <a:solidFill>
                  <a:srgbClr val="1A1A1A"/>
                </a:solidFill>
                <a:cs typeface="Times New Roman" panose="02020603050405020304" pitchFamily="18" charset="0"/>
              </a:rPr>
              <a:t> that possess true </a:t>
            </a:r>
            <a:r>
              <a:rPr lang="en-US" sz="2800" dirty="0">
                <a:solidFill>
                  <a:srgbClr val="14599D"/>
                </a:solidFill>
                <a:cs typeface="Times New Roman" panose="02020603050405020304" pitchFamily="18" charset="0"/>
              </a:rPr>
              <a:t>roots</a:t>
            </a:r>
            <a:r>
              <a:rPr lang="en-US" sz="2800" dirty="0">
                <a:solidFill>
                  <a:srgbClr val="1A1A1A"/>
                </a:solidFill>
                <a:cs typeface="Times New Roman" panose="02020603050405020304" pitchFamily="18" charset="0"/>
              </a:rPr>
              <a:t>, </a:t>
            </a:r>
            <a:r>
              <a:rPr lang="en-US" sz="2800" dirty="0">
                <a:solidFill>
                  <a:srgbClr val="14599D"/>
                </a:solidFill>
                <a:cs typeface="Times New Roman" panose="02020603050405020304" pitchFamily="18" charset="0"/>
              </a:rPr>
              <a:t>stems</a:t>
            </a:r>
            <a:r>
              <a:rPr lang="en-US" sz="2800" dirty="0">
                <a:solidFill>
                  <a:srgbClr val="1A1A1A"/>
                </a:solidFill>
                <a:cs typeface="Times New Roman" panose="02020603050405020304" pitchFamily="18" charset="0"/>
              </a:rPr>
              <a:t>, and complex </a:t>
            </a:r>
            <a:r>
              <a:rPr lang="en-US" sz="2800" dirty="0">
                <a:solidFill>
                  <a:srgbClr val="14599D"/>
                </a:solidFill>
                <a:cs typeface="Times New Roman" panose="02020603050405020304" pitchFamily="18" charset="0"/>
              </a:rPr>
              <a:t>leaves</a:t>
            </a:r>
            <a:r>
              <a:rPr lang="en-US" sz="2800" dirty="0">
                <a:solidFill>
                  <a:srgbClr val="1A1A1A"/>
                </a:solidFill>
                <a:cs typeface="Times New Roman" panose="02020603050405020304" pitchFamily="18" charset="0"/>
              </a:rPr>
              <a:t> and that reproduce by </a:t>
            </a:r>
            <a:r>
              <a:rPr lang="en-US" sz="2800" dirty="0">
                <a:solidFill>
                  <a:srgbClr val="14599D"/>
                </a:solidFill>
                <a:cs typeface="Times New Roman" panose="02020603050405020304" pitchFamily="18" charset="0"/>
              </a:rPr>
              <a:t>spores</a:t>
            </a:r>
            <a:r>
              <a:rPr lang="en-US" sz="2800" dirty="0">
                <a:solidFill>
                  <a:srgbClr val="1A1A1A"/>
                </a:solidFill>
                <a:cs typeface="Times New Roman" panose="02020603050405020304" pitchFamily="18" charset="0"/>
              </a:rPr>
              <a:t>. Geographically, ferns are most abundant in the  tropics.  </a:t>
            </a:r>
          </a:p>
          <a:p>
            <a:r>
              <a:rPr lang="en-US" sz="2800" dirty="0">
                <a:solidFill>
                  <a:srgbClr val="14599D"/>
                </a:solidFill>
                <a:cs typeface="Times New Roman" panose="02020603050405020304" pitchFamily="18" charset="0"/>
              </a:rPr>
              <a:t>Arctic</a:t>
            </a:r>
            <a:r>
              <a:rPr lang="en-US" sz="2800" dirty="0">
                <a:solidFill>
                  <a:srgbClr val="1A1A1A"/>
                </a:solidFill>
                <a:cs typeface="Times New Roman" panose="02020603050405020304" pitchFamily="18" charset="0"/>
              </a:rPr>
              <a:t> and </a:t>
            </a:r>
            <a:r>
              <a:rPr lang="en-US" sz="2800" dirty="0">
                <a:solidFill>
                  <a:srgbClr val="14599D"/>
                </a:solidFill>
                <a:cs typeface="Times New Roman" panose="02020603050405020304" pitchFamily="18" charset="0"/>
              </a:rPr>
              <a:t>Antarctic</a:t>
            </a:r>
            <a:r>
              <a:rPr lang="en-US" sz="2800" dirty="0">
                <a:solidFill>
                  <a:srgbClr val="1A1A1A"/>
                </a:solidFill>
                <a:cs typeface="Times New Roman" panose="02020603050405020304" pitchFamily="18" charset="0"/>
              </a:rPr>
              <a:t> regions possess few species. </a:t>
            </a:r>
          </a:p>
          <a:p>
            <a:r>
              <a:rPr lang="en-US" sz="2800" dirty="0">
                <a:cs typeface="Times New Roman" panose="02020603050405020304" pitchFamily="18" charset="0"/>
              </a:rPr>
              <a:t>As a group of plants, ferns are not of great economic value. Many different species have been used as a minor food source and for medicine in various parts of the world.</a:t>
            </a:r>
            <a:endParaRPr lang="ru-RU" sz="2800" dirty="0">
              <a:cs typeface="Times New Roman" panose="02020603050405020304" pitchFamily="18" charset="0"/>
            </a:endParaRPr>
          </a:p>
          <a:p>
            <a:endParaRPr lang="ru-RU" dirty="0"/>
          </a:p>
        </p:txBody>
      </p:sp>
      <p:sp>
        <p:nvSpPr>
          <p:cNvPr id="6" name="Прямоугольник 5">
            <a:extLst>
              <a:ext uri="{FF2B5EF4-FFF2-40B4-BE49-F238E27FC236}">
                <a16:creationId xmlns:a16="http://schemas.microsoft.com/office/drawing/2014/main" id="{88D3B609-F30E-4F60-914B-0CBE7F93E9A0}"/>
              </a:ext>
            </a:extLst>
          </p:cNvPr>
          <p:cNvSpPr/>
          <p:nvPr/>
        </p:nvSpPr>
        <p:spPr>
          <a:xfrm>
            <a:off x="952500" y="483815"/>
            <a:ext cx="6096000" cy="2246769"/>
          </a:xfrm>
          <a:prstGeom prst="rect">
            <a:avLst/>
          </a:prstGeom>
        </p:spPr>
        <p:txBody>
          <a:bodyPr>
            <a:spAutoFit/>
          </a:bodyPr>
          <a:lstStyle/>
          <a:p>
            <a:pPr lvl="0" eaLnBrk="0" fontAlgn="base" hangingPunct="0">
              <a:spcBef>
                <a:spcPct val="0"/>
              </a:spcBef>
              <a:spcAft>
                <a:spcPct val="0"/>
              </a:spcAft>
            </a:pPr>
            <a:r>
              <a:rPr lang="en-US" sz="2800" b="1" dirty="0">
                <a:solidFill>
                  <a:schemeClr val="accent1">
                    <a:lumMod val="75000"/>
                  </a:schemeClr>
                </a:solidFill>
                <a:cs typeface="Arial" pitchFamily="34" charset="0"/>
              </a:rPr>
              <a:t>P</a:t>
            </a:r>
            <a:r>
              <a:rPr lang="ru-RU" sz="2800" b="1" dirty="0" err="1">
                <a:solidFill>
                  <a:schemeClr val="accent1">
                    <a:lumMod val="75000"/>
                  </a:schemeClr>
                </a:solidFill>
                <a:cs typeface="Arial" pitchFamily="34" charset="0"/>
              </a:rPr>
              <a:t>hylum</a:t>
            </a:r>
            <a:r>
              <a:rPr lang="en-US" sz="2800" b="1" dirty="0">
                <a:solidFill>
                  <a:schemeClr val="accent1">
                    <a:lumMod val="75000"/>
                  </a:schemeClr>
                </a:solidFill>
                <a:cs typeface="Arial" pitchFamily="34" charset="0"/>
              </a:rPr>
              <a:t> </a:t>
            </a:r>
            <a:r>
              <a:rPr lang="en-US" sz="2800" b="1" dirty="0" err="1">
                <a:solidFill>
                  <a:schemeClr val="accent1">
                    <a:lumMod val="75000"/>
                  </a:schemeClr>
                </a:solidFill>
                <a:cs typeface="Arial" pitchFamily="34" charset="0"/>
              </a:rPr>
              <a:t>Polypodiophyta</a:t>
            </a:r>
            <a:r>
              <a:rPr lang="ru-RU" sz="2800" b="1" dirty="0">
                <a:solidFill>
                  <a:schemeClr val="accent1">
                    <a:lumMod val="75000"/>
                  </a:schemeClr>
                </a:solidFill>
                <a:cs typeface="Arial" pitchFamily="34" charset="0"/>
                <a:hlinkClick r:id="rId2" tooltip="phylum"/>
              </a:rPr>
              <a:t> </a:t>
            </a:r>
            <a:endParaRPr lang="ru-RU" sz="2800" b="1" dirty="0">
              <a:solidFill>
                <a:schemeClr val="accent1">
                  <a:lumMod val="75000"/>
                </a:schemeClr>
              </a:solidFill>
              <a:cs typeface="Arial" pitchFamily="34" charset="0"/>
            </a:endParaRPr>
          </a:p>
          <a:p>
            <a:pPr lvl="0" eaLnBrk="0" fontAlgn="base" hangingPunct="0">
              <a:spcBef>
                <a:spcPct val="0"/>
              </a:spcBef>
              <a:spcAft>
                <a:spcPct val="0"/>
              </a:spcAft>
            </a:pPr>
            <a:r>
              <a:rPr lang="en-US" sz="2800" b="1" dirty="0">
                <a:solidFill>
                  <a:schemeClr val="accent1">
                    <a:lumMod val="75000"/>
                  </a:schemeClr>
                </a:solidFill>
                <a:cs typeface="Arial" pitchFamily="34" charset="0"/>
              </a:rPr>
              <a:t>      C</a:t>
            </a:r>
            <a:r>
              <a:rPr lang="ru-RU" sz="2800" b="1" dirty="0" err="1">
                <a:solidFill>
                  <a:schemeClr val="accent1">
                    <a:lumMod val="75000"/>
                  </a:schemeClr>
                </a:solidFill>
                <a:cs typeface="Arial" pitchFamily="34" charset="0"/>
              </a:rPr>
              <a:t>lass</a:t>
            </a:r>
            <a:r>
              <a:rPr lang="en-US" sz="2800" b="1" dirty="0">
                <a:solidFill>
                  <a:schemeClr val="accent1">
                    <a:lumMod val="75000"/>
                  </a:schemeClr>
                </a:solidFill>
                <a:cs typeface="Arial" pitchFamily="34" charset="0"/>
              </a:rPr>
              <a:t> </a:t>
            </a:r>
            <a:r>
              <a:rPr lang="en-US" sz="2800" b="1" dirty="0" err="1">
                <a:solidFill>
                  <a:schemeClr val="accent1">
                    <a:lumMod val="75000"/>
                  </a:schemeClr>
                </a:solidFill>
                <a:cs typeface="Arial" pitchFamily="34" charset="0"/>
              </a:rPr>
              <a:t>Polypodiopsida</a:t>
            </a:r>
            <a:endParaRPr lang="ru-RU" sz="2800" b="1" dirty="0">
              <a:solidFill>
                <a:schemeClr val="accent1">
                  <a:lumMod val="75000"/>
                </a:schemeClr>
              </a:solidFill>
              <a:cs typeface="Arial" pitchFamily="34" charset="0"/>
            </a:endParaRPr>
          </a:p>
          <a:p>
            <a:pPr lvl="0" eaLnBrk="0" fontAlgn="base" hangingPunct="0">
              <a:spcBef>
                <a:spcPct val="0"/>
              </a:spcBef>
              <a:spcAft>
                <a:spcPct val="0"/>
              </a:spcAft>
            </a:pPr>
            <a:r>
              <a:rPr lang="en-US" sz="2800" b="1" dirty="0">
                <a:solidFill>
                  <a:schemeClr val="accent1">
                    <a:lumMod val="75000"/>
                  </a:schemeClr>
                </a:solidFill>
                <a:cs typeface="Arial" pitchFamily="34" charset="0"/>
              </a:rPr>
              <a:t>              O</a:t>
            </a:r>
            <a:r>
              <a:rPr lang="ru-RU" sz="2800" b="1" dirty="0" err="1">
                <a:solidFill>
                  <a:schemeClr val="accent1">
                    <a:lumMod val="75000"/>
                  </a:schemeClr>
                </a:solidFill>
                <a:cs typeface="Arial" pitchFamily="34" charset="0"/>
              </a:rPr>
              <a:t>rder</a:t>
            </a:r>
            <a:r>
              <a:rPr lang="en-US" sz="2800" b="1" dirty="0">
                <a:solidFill>
                  <a:schemeClr val="accent1">
                    <a:lumMod val="75000"/>
                  </a:schemeClr>
                </a:solidFill>
                <a:cs typeface="Arial" pitchFamily="34" charset="0"/>
              </a:rPr>
              <a:t> </a:t>
            </a:r>
            <a:r>
              <a:rPr lang="en-US" sz="2800" b="1" dirty="0" err="1">
                <a:solidFill>
                  <a:schemeClr val="accent1">
                    <a:lumMod val="75000"/>
                  </a:schemeClr>
                </a:solidFill>
                <a:cs typeface="Arial" pitchFamily="34" charset="0"/>
              </a:rPr>
              <a:t>Polypodiales</a:t>
            </a:r>
            <a:endParaRPr lang="en-US" sz="2800" b="1" dirty="0"/>
          </a:p>
          <a:p>
            <a:pPr lvl="0" eaLnBrk="0" fontAlgn="base" hangingPunct="0">
              <a:spcBef>
                <a:spcPct val="0"/>
              </a:spcBef>
              <a:spcAft>
                <a:spcPct val="0"/>
              </a:spcAft>
            </a:pPr>
            <a:r>
              <a:rPr lang="en-US" sz="2800" b="1" dirty="0"/>
              <a:t>                      </a:t>
            </a:r>
            <a:r>
              <a:rPr lang="en-US" sz="2800" b="1" dirty="0">
                <a:solidFill>
                  <a:schemeClr val="accent1">
                    <a:lumMod val="75000"/>
                  </a:schemeClr>
                </a:solidFill>
              </a:rPr>
              <a:t>Family  </a:t>
            </a:r>
            <a:r>
              <a:rPr lang="en-US" sz="2800" b="1" dirty="0" err="1">
                <a:solidFill>
                  <a:schemeClr val="accent1">
                    <a:lumMod val="75000"/>
                  </a:schemeClr>
                </a:solidFill>
              </a:rPr>
              <a:t>Polypodiaceae</a:t>
            </a:r>
            <a:endParaRPr lang="en-US" sz="2800" b="1" dirty="0">
              <a:solidFill>
                <a:schemeClr val="accent1">
                  <a:lumMod val="75000"/>
                </a:schemeClr>
              </a:solidFill>
            </a:endParaRPr>
          </a:p>
          <a:p>
            <a:pPr lvl="0" eaLnBrk="0" fontAlgn="base" hangingPunct="0">
              <a:spcBef>
                <a:spcPct val="0"/>
              </a:spcBef>
              <a:spcAft>
                <a:spcPct val="0"/>
              </a:spcAft>
            </a:pPr>
            <a:r>
              <a:rPr lang="en-US" sz="2800" b="1" dirty="0">
                <a:solidFill>
                  <a:schemeClr val="accent1">
                    <a:lumMod val="75000"/>
                  </a:schemeClr>
                </a:solidFill>
              </a:rPr>
              <a:t>                              Genus</a:t>
            </a:r>
            <a:r>
              <a:rPr lang="en-US" sz="2800" b="1" i="1" dirty="0">
                <a:solidFill>
                  <a:schemeClr val="accent1">
                    <a:lumMod val="75000"/>
                  </a:schemeClr>
                </a:solidFill>
              </a:rPr>
              <a:t> Polypodium</a:t>
            </a:r>
            <a:r>
              <a:rPr lang="ru-RU" sz="2800" b="1" dirty="0">
                <a:solidFill>
                  <a:schemeClr val="accent1">
                    <a:lumMod val="75000"/>
                  </a:schemeClr>
                </a:solidFill>
                <a:cs typeface="Arial" pitchFamily="34" charset="0"/>
              </a:rPr>
              <a:t> </a:t>
            </a:r>
          </a:p>
        </p:txBody>
      </p:sp>
      <p:pic>
        <p:nvPicPr>
          <p:cNvPr id="5123" name="Picture 3">
            <a:extLst>
              <a:ext uri="{FF2B5EF4-FFF2-40B4-BE49-F238E27FC236}">
                <a16:creationId xmlns:a16="http://schemas.microsoft.com/office/drawing/2014/main" id="{57250F6A-76CD-4F47-AE74-1A0D5BB42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5442" y="210796"/>
            <a:ext cx="3744058" cy="2501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213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B98DAB-097D-4E1C-ADDA-ADBBF37C15CE}"/>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7C07B75B-CBD3-4271-8063-FE08FF9ADC22}"/>
              </a:ext>
            </a:extLst>
          </p:cNvPr>
          <p:cNvPicPr>
            <a:picLocks noChangeAspect="1"/>
          </p:cNvPicPr>
          <p:nvPr/>
        </p:nvPicPr>
        <p:blipFill rotWithShape="1">
          <a:blip r:embed="rId2"/>
          <a:srcRect l="34039" t="34044" r="26731" b="22653"/>
          <a:stretch/>
        </p:blipFill>
        <p:spPr>
          <a:xfrm>
            <a:off x="838200" y="251857"/>
            <a:ext cx="9670366" cy="6001315"/>
          </a:xfrm>
          <a:prstGeom prst="rect">
            <a:avLst/>
          </a:prstGeom>
        </p:spPr>
      </p:pic>
    </p:spTree>
    <p:extLst>
      <p:ext uri="{BB962C8B-B14F-4D97-AF65-F5344CB8AC3E}">
        <p14:creationId xmlns:p14="http://schemas.microsoft.com/office/powerpoint/2010/main" val="3855396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CF118A-84C3-467A-9E45-AD9112ACEA55}"/>
              </a:ext>
            </a:extLst>
          </p:cNvPr>
          <p:cNvSpPr>
            <a:spLocks noGrp="1"/>
          </p:cNvSpPr>
          <p:nvPr>
            <p:ph type="title"/>
          </p:nvPr>
        </p:nvSpPr>
        <p:spPr>
          <a:xfrm>
            <a:off x="838200" y="365126"/>
            <a:ext cx="10515600" cy="872832"/>
          </a:xfrm>
        </p:spPr>
        <p:txBody>
          <a:bodyPr>
            <a:normAutofit fontScale="90000"/>
          </a:bodyPr>
          <a:lstStyle/>
          <a:p>
            <a:pPr algn="ctr"/>
            <a:r>
              <a:rPr lang="en-US" sz="6600" b="1" dirty="0">
                <a:latin typeface="Times New Roman" panose="02020603050405020304" pitchFamily="18" charset="0"/>
                <a:cs typeface="Times New Roman" panose="02020603050405020304" pitchFamily="18" charset="0"/>
              </a:rPr>
              <a:t>Questions</a:t>
            </a:r>
            <a:endParaRPr lang="ru-RU" sz="66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86DA9A60-777A-429A-BF0A-C620743274CD}"/>
              </a:ext>
            </a:extLst>
          </p:cNvPr>
          <p:cNvSpPr>
            <a:spLocks noGrp="1"/>
          </p:cNvSpPr>
          <p:nvPr>
            <p:ph idx="1"/>
          </p:nvPr>
        </p:nvSpPr>
        <p:spPr>
          <a:xfrm>
            <a:off x="218636" y="1355506"/>
            <a:ext cx="10515600" cy="4920469"/>
          </a:xfrm>
        </p:spPr>
        <p:txBody>
          <a:bodyPr>
            <a:normAutofit fontScale="77500" lnSpcReduction="20000"/>
          </a:bodyPr>
          <a:lstStyle/>
          <a:p>
            <a:r>
              <a:rPr lang="en-US" sz="3600" dirty="0">
                <a:latin typeface="Times New Roman" panose="02020603050405020304" pitchFamily="18" charset="0"/>
                <a:cs typeface="Times New Roman" panose="02020603050405020304" pitchFamily="18" charset="0"/>
              </a:rPr>
              <a:t>Which plants belongs to higher spore plants</a:t>
            </a:r>
            <a:r>
              <a:rPr lang="ru-RU"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Where are these plants found</a:t>
            </a:r>
            <a:r>
              <a:rPr lang="ru-RU" sz="3600" dirty="0">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What are the differences between higher spore plants and Gymnosperms</a:t>
            </a:r>
            <a:r>
              <a:rPr lang="ru-RU" sz="3600" dirty="0">
                <a:latin typeface="Times New Roman" panose="02020603050405020304" pitchFamily="18" charset="0"/>
                <a:cs typeface="Times New Roman" panose="02020603050405020304" pitchFamily="18" charset="0"/>
              </a:rPr>
              <a:t>?</a:t>
            </a:r>
            <a:endParaRPr lang="en-GB" sz="3600" dirty="0">
              <a:latin typeface="Times New Roman" panose="02020603050405020304" pitchFamily="18" charset="0"/>
              <a:cs typeface="Times New Roman" panose="02020603050405020304" pitchFamily="18" charset="0"/>
            </a:endParaRPr>
          </a:p>
          <a:p>
            <a:r>
              <a:rPr lang="en-GB" sz="3600" dirty="0">
                <a:latin typeface="Times New Roman" panose="02020603050405020304" pitchFamily="18" charset="0"/>
                <a:cs typeface="Times New Roman" panose="02020603050405020304" pitchFamily="18" charset="0"/>
              </a:rPr>
              <a:t>What are the main features of Mosses (morphological and anatomical structure, classification, reproduction, examples)</a:t>
            </a:r>
            <a:r>
              <a:rPr lang="ru-RU" sz="3600" dirty="0">
                <a:latin typeface="Times New Roman" panose="02020603050405020304" pitchFamily="18" charset="0"/>
                <a:cs typeface="Times New Roman" panose="02020603050405020304" pitchFamily="18" charset="0"/>
              </a:rPr>
              <a:t>?</a:t>
            </a:r>
            <a:endParaRPr lang="en-GB" sz="3600" dirty="0">
              <a:latin typeface="Times New Roman" panose="02020603050405020304" pitchFamily="18" charset="0"/>
              <a:cs typeface="Times New Roman" panose="02020603050405020304" pitchFamily="18" charset="0"/>
            </a:endParaRPr>
          </a:p>
          <a:p>
            <a:r>
              <a:rPr lang="en-GB" sz="3600" dirty="0">
                <a:latin typeface="Times New Roman" panose="02020603050405020304" pitchFamily="18" charset="0"/>
                <a:cs typeface="Times New Roman" panose="02020603050405020304" pitchFamily="18" charset="0"/>
              </a:rPr>
              <a:t>What are the main features of </a:t>
            </a:r>
            <a:r>
              <a:rPr lang="ru-RU" sz="3600" dirty="0">
                <a:latin typeface="Times New Roman" panose="02020603050405020304" pitchFamily="18" charset="0"/>
                <a:cs typeface="Times New Roman" panose="02020603050405020304" pitchFamily="18" charset="0"/>
              </a:rPr>
              <a:t>Equisetophyta</a:t>
            </a:r>
            <a:r>
              <a:rPr lang="ru-RU" sz="3600" dirty="0">
                <a:solidFill>
                  <a:schemeClr val="accent1">
                    <a:lumMod val="75000"/>
                  </a:schemeClr>
                </a:solidFill>
                <a:cs typeface="Arial" pitchFamily="34" charset="0"/>
              </a:rPr>
              <a:t> </a:t>
            </a:r>
            <a:r>
              <a:rPr lang="en-GB" sz="3600" dirty="0">
                <a:latin typeface="Times New Roman" panose="02020603050405020304" pitchFamily="18" charset="0"/>
                <a:cs typeface="Times New Roman" panose="02020603050405020304" pitchFamily="18" charset="0"/>
              </a:rPr>
              <a:t>(morphological and anatomical structure, reproduction, examples)</a:t>
            </a:r>
            <a:r>
              <a:rPr lang="ru-RU" sz="3600" dirty="0">
                <a:latin typeface="Times New Roman" panose="02020603050405020304" pitchFamily="18" charset="0"/>
                <a:cs typeface="Times New Roman" panose="02020603050405020304" pitchFamily="18" charset="0"/>
              </a:rPr>
              <a:t>?</a:t>
            </a:r>
          </a:p>
          <a:p>
            <a:r>
              <a:rPr lang="en-GB" sz="3600" dirty="0">
                <a:latin typeface="Times New Roman" panose="02020603050405020304" pitchFamily="18" charset="0"/>
                <a:cs typeface="Times New Roman" panose="02020603050405020304" pitchFamily="18" charset="0"/>
              </a:rPr>
              <a:t>What are the main features of </a:t>
            </a:r>
            <a:r>
              <a:rPr lang="en-GB" sz="3600" dirty="0" err="1">
                <a:latin typeface="Times New Roman" panose="02020603050405020304" pitchFamily="18" charset="0"/>
                <a:cs typeface="Times New Roman" panose="02020603050405020304" pitchFamily="18" charset="0"/>
              </a:rPr>
              <a:t>Polypodiophyta</a:t>
            </a:r>
            <a:r>
              <a:rPr lang="en-GB" sz="3600" dirty="0">
                <a:latin typeface="Times New Roman" panose="02020603050405020304" pitchFamily="18" charset="0"/>
                <a:cs typeface="Times New Roman" panose="02020603050405020304" pitchFamily="18" charset="0"/>
              </a:rPr>
              <a:t> (morphological and anatomical structure, reproduction, examples)</a:t>
            </a:r>
            <a:r>
              <a:rPr lang="ru-RU" sz="3600" dirty="0">
                <a:latin typeface="Times New Roman" panose="02020603050405020304" pitchFamily="18" charset="0"/>
                <a:cs typeface="Times New Roman" panose="02020603050405020304" pitchFamily="18" charset="0"/>
              </a:rPr>
              <a:t>?</a:t>
            </a:r>
          </a:p>
          <a:p>
            <a:r>
              <a:rPr lang="en-GB" sz="3600" dirty="0">
                <a:latin typeface="Times New Roman" panose="02020603050405020304" pitchFamily="18" charset="0"/>
                <a:cs typeface="Times New Roman" panose="02020603050405020304" pitchFamily="18" charset="0"/>
              </a:rPr>
              <a:t>What are the main features of Ferns (morphological and anatomical structure, reproduction, examples)</a:t>
            </a:r>
            <a:r>
              <a:rPr lang="ru-RU" sz="3600" dirty="0">
                <a:latin typeface="Times New Roman" panose="02020603050405020304" pitchFamily="18" charset="0"/>
                <a:cs typeface="Times New Roman" panose="02020603050405020304" pitchFamily="18" charset="0"/>
              </a:rPr>
              <a:t>?</a:t>
            </a:r>
          </a:p>
          <a:p>
            <a:r>
              <a:rPr lang="en-GB" sz="3600" dirty="0">
                <a:latin typeface="Times New Roman" panose="02020603050405020304" pitchFamily="18" charset="0"/>
                <a:cs typeface="Times New Roman" panose="02020603050405020304" pitchFamily="18" charset="0"/>
              </a:rPr>
              <a:t>The practical significance of higher spore plants </a:t>
            </a:r>
            <a:r>
              <a:rPr lang="en-US" sz="3600" dirty="0">
                <a:latin typeface="Times New Roman" panose="02020603050405020304" pitchFamily="18" charset="0"/>
                <a:cs typeface="Times New Roman" panose="02020603050405020304" pitchFamily="18" charset="0"/>
              </a:rPr>
              <a:t>?</a:t>
            </a:r>
            <a:endParaRPr lang="ru-RU"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ru-RU" sz="3600" dirty="0">
              <a:latin typeface="Times New Roman" panose="02020603050405020304" pitchFamily="18" charset="0"/>
              <a:cs typeface="Times New Roman" panose="02020603050405020304" pitchFamily="18" charset="0"/>
            </a:endParaRPr>
          </a:p>
          <a:p>
            <a:endParaRPr lang="ru-RU" dirty="0"/>
          </a:p>
        </p:txBody>
      </p:sp>
      <p:pic>
        <p:nvPicPr>
          <p:cNvPr id="1027" name="Picture 3" descr="Всё о бегониях и не только...: Споры растений, спорогенез, спорангий,  спорофит">
            <a:extLst>
              <a:ext uri="{FF2B5EF4-FFF2-40B4-BE49-F238E27FC236}">
                <a16:creationId xmlns:a16="http://schemas.microsoft.com/office/drawing/2014/main" id="{BFFB9A15-E5CE-45E6-B97F-CEB0D8C655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9371" y="582025"/>
            <a:ext cx="3143993" cy="23018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0097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3D049D6-1FAE-4C6B-B7F2-A17B7CF72642}"/>
              </a:ext>
            </a:extLst>
          </p:cNvPr>
          <p:cNvPicPr>
            <a:picLocks noChangeAspect="1"/>
          </p:cNvPicPr>
          <p:nvPr/>
        </p:nvPicPr>
        <p:blipFill rotWithShape="1">
          <a:blip r:embed="rId2"/>
          <a:srcRect l="27462" t="25460" r="32038" b="48101"/>
          <a:stretch/>
        </p:blipFill>
        <p:spPr>
          <a:xfrm>
            <a:off x="599048" y="365125"/>
            <a:ext cx="7124114" cy="3654400"/>
          </a:xfrm>
          <a:prstGeom prst="rect">
            <a:avLst/>
          </a:prstGeom>
        </p:spPr>
      </p:pic>
      <p:pic>
        <p:nvPicPr>
          <p:cNvPr id="5" name="Рисунок 4">
            <a:extLst>
              <a:ext uri="{FF2B5EF4-FFF2-40B4-BE49-F238E27FC236}">
                <a16:creationId xmlns:a16="http://schemas.microsoft.com/office/drawing/2014/main" id="{92F9940A-6A75-4BBE-B205-62EB5F311CDB}"/>
              </a:ext>
            </a:extLst>
          </p:cNvPr>
          <p:cNvPicPr>
            <a:picLocks noChangeAspect="1"/>
          </p:cNvPicPr>
          <p:nvPr/>
        </p:nvPicPr>
        <p:blipFill rotWithShape="1">
          <a:blip r:embed="rId3"/>
          <a:srcRect l="27346" t="21956" r="42539" b="45037"/>
          <a:stretch/>
        </p:blipFill>
        <p:spPr>
          <a:xfrm>
            <a:off x="1749082" y="3814228"/>
            <a:ext cx="4346918" cy="2678647"/>
          </a:xfrm>
          <a:prstGeom prst="rect">
            <a:avLst/>
          </a:prstGeom>
        </p:spPr>
      </p:pic>
      <p:pic>
        <p:nvPicPr>
          <p:cNvPr id="4098" name="Picture 2" descr="What is the structure that ferns produce spores? - Quora">
            <a:extLst>
              <a:ext uri="{FF2B5EF4-FFF2-40B4-BE49-F238E27FC236}">
                <a16:creationId xmlns:a16="http://schemas.microsoft.com/office/drawing/2014/main" id="{C2851959-6931-44AB-AF5D-2DD577B7EE0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492"/>
          <a:stretch/>
        </p:blipFill>
        <p:spPr bwMode="auto">
          <a:xfrm>
            <a:off x="7200094" y="3238207"/>
            <a:ext cx="4524375" cy="2557682"/>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a:extLst>
              <a:ext uri="{FF2B5EF4-FFF2-40B4-BE49-F238E27FC236}">
                <a16:creationId xmlns:a16="http://schemas.microsoft.com/office/drawing/2014/main" id="{018065B0-5204-4BF1-8207-53A8286937DE}"/>
              </a:ext>
            </a:extLst>
          </p:cNvPr>
          <p:cNvSpPr/>
          <p:nvPr/>
        </p:nvSpPr>
        <p:spPr>
          <a:xfrm>
            <a:off x="7541273" y="987119"/>
            <a:ext cx="4407290" cy="1477328"/>
          </a:xfrm>
          <a:prstGeom prst="rect">
            <a:avLst/>
          </a:prstGeom>
        </p:spPr>
        <p:txBody>
          <a:bodyPr wrap="square">
            <a:spAutoFit/>
          </a:bodyPr>
          <a:lstStyle/>
          <a:p>
            <a:r>
              <a:rPr lang="en-US" b="1" dirty="0">
                <a:solidFill>
                  <a:srgbClr val="202124"/>
                </a:solidFill>
                <a:latin typeface="arial" panose="020B0604020202020204" pitchFamily="34" charset="0"/>
              </a:rPr>
              <a:t>A flap of tissue that protects the </a:t>
            </a:r>
            <a:r>
              <a:rPr lang="en-US" b="1" dirty="0" err="1">
                <a:solidFill>
                  <a:srgbClr val="202124"/>
                </a:solidFill>
                <a:latin typeface="arial" panose="020B0604020202020204" pitchFamily="34" charset="0"/>
              </a:rPr>
              <a:t>sorus</a:t>
            </a:r>
            <a:r>
              <a:rPr lang="en-US" b="1" dirty="0">
                <a:solidFill>
                  <a:srgbClr val="202124"/>
                </a:solidFill>
                <a:latin typeface="arial" panose="020B0604020202020204" pitchFamily="34" charset="0"/>
              </a:rPr>
              <a:t> in some ferns</a:t>
            </a:r>
            <a:r>
              <a:rPr lang="en-US" dirty="0">
                <a:solidFill>
                  <a:srgbClr val="202124"/>
                </a:solidFill>
                <a:latin typeface="arial" panose="020B0604020202020204" pitchFamily="34" charset="0"/>
              </a:rPr>
              <a:t>. When spores are mature and ready for release, the indusia usually shrivel or bend backwards to expose the sporangia.</a:t>
            </a:r>
            <a:endParaRPr lang="ru-RU" dirty="0"/>
          </a:p>
        </p:txBody>
      </p:sp>
    </p:spTree>
    <p:extLst>
      <p:ext uri="{BB962C8B-B14F-4D97-AF65-F5344CB8AC3E}">
        <p14:creationId xmlns:p14="http://schemas.microsoft.com/office/powerpoint/2010/main" val="234654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Moss Cycle - Fern Life Cycle Sorus (590x583), Png Download">
            <a:extLst>
              <a:ext uri="{FF2B5EF4-FFF2-40B4-BE49-F238E27FC236}">
                <a16:creationId xmlns:a16="http://schemas.microsoft.com/office/drawing/2014/main" id="{BFDA11DB-9C1A-401C-AF0E-9A724C63C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4576" y="583304"/>
            <a:ext cx="6884890" cy="62746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a:extLst>
              <a:ext uri="{FF2B5EF4-FFF2-40B4-BE49-F238E27FC236}">
                <a16:creationId xmlns:a16="http://schemas.microsoft.com/office/drawing/2014/main" id="{77C2225D-1F0A-49A8-85F7-5355B54AEA3E}"/>
              </a:ext>
            </a:extLst>
          </p:cNvPr>
          <p:cNvSpPr/>
          <p:nvPr/>
        </p:nvSpPr>
        <p:spPr>
          <a:xfrm>
            <a:off x="3691620" y="0"/>
            <a:ext cx="4010521"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LIFE CYCLE OF FERN</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10096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137C9A-7A45-4325-8A0E-352EA9B9CA37}"/>
              </a:ext>
            </a:extLst>
          </p:cNvPr>
          <p:cNvSpPr>
            <a:spLocks noGrp="1"/>
          </p:cNvSpPr>
          <p:nvPr>
            <p:ph type="title"/>
          </p:nvPr>
        </p:nvSpPr>
        <p:spPr/>
        <p:txBody>
          <a:bodyPr>
            <a:normAutofit/>
          </a:bodyPr>
          <a:lstStyle/>
          <a:p>
            <a:pPr algn="ctr"/>
            <a:r>
              <a:rPr lang="en-US" sz="6000" dirty="0">
                <a:latin typeface="Times New Roman" panose="02020603050405020304" pitchFamily="18" charset="0"/>
                <a:cs typeface="Times New Roman" panose="02020603050405020304" pitchFamily="18" charset="0"/>
              </a:rPr>
              <a:t>Conclusion</a:t>
            </a:r>
            <a:endParaRPr lang="ru-RU" sz="60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F25FCE5-4B94-4354-851E-763AA145FE19}"/>
              </a:ext>
            </a:extLst>
          </p:cNvPr>
          <p:cNvSpPr>
            <a:spLocks noGrp="1"/>
          </p:cNvSpPr>
          <p:nvPr>
            <p:ph idx="1"/>
          </p:nvPr>
        </p:nvSpPr>
        <p:spPr>
          <a:xfrm>
            <a:off x="838200" y="1690688"/>
            <a:ext cx="10515600" cy="4351338"/>
          </a:xfrm>
        </p:spPr>
        <p:txBody>
          <a:bodyPr/>
          <a:lstStyle/>
          <a:p>
            <a:pPr algn="ctr"/>
            <a:r>
              <a:rPr lang="en-US" sz="3600" dirty="0"/>
              <a:t> </a:t>
            </a:r>
            <a:r>
              <a:rPr lang="en-US" sz="3600" b="1" dirty="0"/>
              <a:t>Plants</a:t>
            </a:r>
            <a:r>
              <a:rPr lang="en-US" sz="3600" dirty="0"/>
              <a:t> without seeds, such as ferns, </a:t>
            </a:r>
            <a:r>
              <a:rPr lang="en-US" sz="3600" dirty="0" err="1"/>
              <a:t>horstails</a:t>
            </a:r>
            <a:r>
              <a:rPr lang="en-US" sz="3600" dirty="0"/>
              <a:t>, mosses, develop from </a:t>
            </a:r>
            <a:r>
              <a:rPr lang="en-US" sz="3600" b="1" dirty="0"/>
              <a:t>spores</a:t>
            </a:r>
            <a:r>
              <a:rPr lang="en-US" sz="3600" dirty="0"/>
              <a:t>. </a:t>
            </a:r>
            <a:r>
              <a:rPr lang="en-US" sz="3600" b="1" dirty="0"/>
              <a:t>Spores</a:t>
            </a:r>
            <a:r>
              <a:rPr lang="en-US" sz="3600" dirty="0"/>
              <a:t> are produced within sporangia and are released into the environment.</a:t>
            </a:r>
          </a:p>
          <a:p>
            <a:pPr algn="ctr"/>
            <a:r>
              <a:rPr lang="en-US" sz="3600" dirty="0"/>
              <a:t>These plants world wide distributed, but commonly in moist habitat, because the water is necessary for their life cycle</a:t>
            </a:r>
          </a:p>
          <a:p>
            <a:pPr algn="ctr"/>
            <a:r>
              <a:rPr lang="en-US" sz="3600" dirty="0"/>
              <a:t>The higher spore plans have a significant practical value (in medicine, food industry, landscape)</a:t>
            </a:r>
          </a:p>
          <a:p>
            <a:pPr algn="ctr"/>
            <a:endParaRPr lang="ru-RU" dirty="0"/>
          </a:p>
        </p:txBody>
      </p:sp>
    </p:spTree>
    <p:extLst>
      <p:ext uri="{BB962C8B-B14F-4D97-AF65-F5344CB8AC3E}">
        <p14:creationId xmlns:p14="http://schemas.microsoft.com/office/powerpoint/2010/main" val="10415259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98577E-A919-4023-802C-E039A9390961}"/>
              </a:ext>
            </a:extLst>
          </p:cNvPr>
          <p:cNvSpPr>
            <a:spLocks noGrp="1"/>
          </p:cNvSpPr>
          <p:nvPr>
            <p:ph type="title"/>
          </p:nvPr>
        </p:nvSpPr>
        <p:spPr/>
        <p:txBody>
          <a:bodyPr/>
          <a:lstStyle/>
          <a:p>
            <a:r>
              <a:rPr lang="en-US" b="1" dirty="0"/>
              <a:t>Main terms</a:t>
            </a:r>
            <a:endParaRPr lang="ru-RU" b="1" dirty="0"/>
          </a:p>
        </p:txBody>
      </p:sp>
      <p:sp>
        <p:nvSpPr>
          <p:cNvPr id="3" name="Объект 2">
            <a:extLst>
              <a:ext uri="{FF2B5EF4-FFF2-40B4-BE49-F238E27FC236}">
                <a16:creationId xmlns:a16="http://schemas.microsoft.com/office/drawing/2014/main" id="{D09081D4-E3D6-4041-81A0-530DAD987EB5}"/>
              </a:ext>
            </a:extLst>
          </p:cNvPr>
          <p:cNvSpPr>
            <a:spLocks noGrp="1"/>
          </p:cNvSpPr>
          <p:nvPr>
            <p:ph idx="1"/>
          </p:nvPr>
        </p:nvSpPr>
        <p:spPr>
          <a:xfrm>
            <a:off x="697523" y="1544271"/>
            <a:ext cx="10515600" cy="5067544"/>
          </a:xfrm>
        </p:spPr>
        <p:txBody>
          <a:bodyPr>
            <a:normAutofit lnSpcReduction="10000"/>
          </a:bodyPr>
          <a:lstStyle/>
          <a:p>
            <a:r>
              <a:rPr lang="en-US" dirty="0">
                <a:cs typeface="Times New Roman" panose="02020603050405020304" pitchFamily="18" charset="0"/>
              </a:rPr>
              <a:t>Archegonia </a:t>
            </a:r>
          </a:p>
          <a:p>
            <a:r>
              <a:rPr lang="en-US" dirty="0">
                <a:cs typeface="Times New Roman" panose="02020603050405020304" pitchFamily="18" charset="0"/>
              </a:rPr>
              <a:t> Antheridia</a:t>
            </a:r>
          </a:p>
          <a:p>
            <a:r>
              <a:rPr lang="en-US" dirty="0">
                <a:cs typeface="Times New Roman" panose="02020603050405020304" pitchFamily="18" charset="0"/>
              </a:rPr>
              <a:t>Sporangium</a:t>
            </a:r>
          </a:p>
          <a:p>
            <a:r>
              <a:rPr lang="en-US" dirty="0">
                <a:cs typeface="Times New Roman" panose="02020603050405020304" pitchFamily="18" charset="0"/>
              </a:rPr>
              <a:t>Air chambers</a:t>
            </a:r>
          </a:p>
          <a:p>
            <a:r>
              <a:rPr lang="en-US" dirty="0">
                <a:cs typeface="Times New Roman" panose="02020603050405020304" pitchFamily="18" charset="0"/>
              </a:rPr>
              <a:t>Peristome teeth</a:t>
            </a:r>
          </a:p>
          <a:p>
            <a:r>
              <a:rPr lang="en-US" dirty="0">
                <a:cs typeface="Times New Roman" panose="02020603050405020304" pitchFamily="18" charset="0"/>
              </a:rPr>
              <a:t>Operculum</a:t>
            </a:r>
          </a:p>
          <a:p>
            <a:r>
              <a:rPr lang="en-US" dirty="0">
                <a:cs typeface="Times New Roman" panose="02020603050405020304" pitchFamily="18" charset="0"/>
              </a:rPr>
              <a:t>Macrosporangia</a:t>
            </a:r>
          </a:p>
          <a:p>
            <a:r>
              <a:rPr lang="en-US" dirty="0">
                <a:cs typeface="Times New Roman" panose="02020603050405020304" pitchFamily="18" charset="0"/>
              </a:rPr>
              <a:t>Microsporangia</a:t>
            </a:r>
          </a:p>
          <a:p>
            <a:r>
              <a:rPr lang="en-US" dirty="0" err="1">
                <a:cs typeface="Times New Roman" panose="02020603050405020304" pitchFamily="18" charset="0"/>
              </a:rPr>
              <a:t>Sorus</a:t>
            </a:r>
            <a:endParaRPr lang="en-US" dirty="0">
              <a:cs typeface="Times New Roman" panose="02020603050405020304" pitchFamily="18" charset="0"/>
            </a:endParaRPr>
          </a:p>
          <a:p>
            <a:r>
              <a:rPr lang="en-US" dirty="0">
                <a:cs typeface="Times New Roman" panose="02020603050405020304" pitchFamily="18" charset="0"/>
              </a:rPr>
              <a:t>Indusium</a:t>
            </a:r>
          </a:p>
          <a:p>
            <a:endParaRPr lang="en-US" dirty="0">
              <a:solidFill>
                <a:schemeClr val="accent1">
                  <a:lumMod val="75000"/>
                </a:schemeClr>
              </a:solidFill>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232705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EFD257-364F-43BA-A11F-825252377BF5}"/>
              </a:ext>
            </a:extLst>
          </p:cNvPr>
          <p:cNvSpPr>
            <a:spLocks noGrp="1"/>
          </p:cNvSpPr>
          <p:nvPr>
            <p:ph type="title"/>
          </p:nvPr>
        </p:nvSpPr>
        <p:spPr>
          <a:xfrm>
            <a:off x="570913" y="2207993"/>
            <a:ext cx="10515600" cy="1325563"/>
          </a:xfrm>
        </p:spPr>
        <p:txBody>
          <a:bodyPr>
            <a:normAutofit/>
          </a:bodyPr>
          <a:lstStyle/>
          <a:p>
            <a:pPr algn="ctr"/>
            <a:r>
              <a:rPr lang="en-US" sz="5400" dirty="0"/>
              <a:t>Thank you for attention!</a:t>
            </a:r>
            <a:endParaRPr lang="ru-RU" sz="5400" dirty="0"/>
          </a:p>
        </p:txBody>
      </p:sp>
    </p:spTree>
    <p:extLst>
      <p:ext uri="{BB962C8B-B14F-4D97-AF65-F5344CB8AC3E}">
        <p14:creationId xmlns:p14="http://schemas.microsoft.com/office/powerpoint/2010/main" val="70663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570841" y="0"/>
            <a:ext cx="7455173" cy="6588000"/>
          </a:xfrm>
          <a:prstGeom prst="rect">
            <a:avLst/>
          </a:prstGeom>
          <a:noFill/>
          <a:ln w="9525">
            <a:noFill/>
            <a:miter lim="800000"/>
            <a:headEnd/>
            <a:tailEnd/>
          </a:ln>
        </p:spPr>
      </p:pic>
      <p:sp>
        <p:nvSpPr>
          <p:cNvPr id="3" name="Прямоугольник 2"/>
          <p:cNvSpPr/>
          <p:nvPr/>
        </p:nvSpPr>
        <p:spPr>
          <a:xfrm>
            <a:off x="219456" y="576073"/>
            <a:ext cx="4169664" cy="5386090"/>
          </a:xfrm>
          <a:prstGeom prst="rect">
            <a:avLst/>
          </a:prstGeom>
        </p:spPr>
        <p:txBody>
          <a:bodyPr wrap="square">
            <a:spAutoFit/>
          </a:bodyPr>
          <a:lstStyle/>
          <a:p>
            <a:pPr algn="just"/>
            <a:r>
              <a:rPr lang="en-US" sz="2800" dirty="0">
                <a:solidFill>
                  <a:schemeClr val="accent1">
                    <a:lumMod val="75000"/>
                  </a:schemeClr>
                </a:solidFill>
              </a:rPr>
              <a:t>Kingdom </a:t>
            </a:r>
            <a:r>
              <a:rPr lang="en-US" sz="2800" dirty="0" err="1">
                <a:solidFill>
                  <a:schemeClr val="accent1">
                    <a:lumMod val="75000"/>
                  </a:schemeClr>
                </a:solidFill>
              </a:rPr>
              <a:t>Plantae</a:t>
            </a:r>
            <a:r>
              <a:rPr lang="en-US" sz="2800" dirty="0">
                <a:solidFill>
                  <a:schemeClr val="accent1">
                    <a:lumMod val="75000"/>
                  </a:schemeClr>
                </a:solidFill>
              </a:rPr>
              <a:t> or subkingdom</a:t>
            </a:r>
          </a:p>
          <a:p>
            <a:pPr algn="just"/>
            <a:r>
              <a:rPr lang="en-US" sz="2800" dirty="0" err="1">
                <a:solidFill>
                  <a:schemeClr val="accent1">
                    <a:lumMod val="75000"/>
                  </a:schemeClr>
                </a:solidFill>
              </a:rPr>
              <a:t>Embryobionta</a:t>
            </a:r>
            <a:r>
              <a:rPr lang="en-US" sz="2800" dirty="0">
                <a:solidFill>
                  <a:schemeClr val="accent1">
                    <a:lumMod val="75000"/>
                  </a:schemeClr>
                </a:solidFill>
              </a:rPr>
              <a:t>: PLANTS </a:t>
            </a:r>
          </a:p>
          <a:p>
            <a:pPr indent="447675" algn="just"/>
            <a:endParaRPr lang="en-US" sz="2200" dirty="0"/>
          </a:p>
          <a:p>
            <a:pPr algn="just"/>
            <a:r>
              <a:rPr lang="en-US" sz="2400" dirty="0">
                <a:solidFill>
                  <a:schemeClr val="accent1">
                    <a:lumMod val="75000"/>
                  </a:schemeClr>
                </a:solidFill>
              </a:rPr>
              <a:t>Bryophytes and </a:t>
            </a:r>
            <a:r>
              <a:rPr lang="en-US" sz="2400" dirty="0" err="1">
                <a:solidFill>
                  <a:schemeClr val="accent1">
                    <a:lumMod val="75000"/>
                  </a:schemeClr>
                </a:solidFill>
              </a:rPr>
              <a:t>tracheophytes</a:t>
            </a:r>
            <a:r>
              <a:rPr lang="en-US" sz="2400" dirty="0">
                <a:solidFill>
                  <a:schemeClr val="accent1">
                    <a:lumMod val="75000"/>
                  </a:schemeClr>
                </a:solidFill>
              </a:rPr>
              <a:t> </a:t>
            </a:r>
            <a:r>
              <a:rPr lang="en-US" sz="2400" dirty="0"/>
              <a:t>are monophyletic (one branch of the evolutionary tree of life) and </a:t>
            </a:r>
            <a:r>
              <a:rPr lang="en-US" sz="2400" dirty="0">
                <a:solidFill>
                  <a:schemeClr val="accent1">
                    <a:lumMod val="75000"/>
                  </a:schemeClr>
                </a:solidFill>
              </a:rPr>
              <a:t>collectively called </a:t>
            </a:r>
            <a:r>
              <a:rPr lang="en-US" sz="2400" dirty="0" err="1">
                <a:solidFill>
                  <a:schemeClr val="accent1">
                    <a:lumMod val="75000"/>
                  </a:schemeClr>
                </a:solidFill>
              </a:rPr>
              <a:t>embryophytes</a:t>
            </a:r>
            <a:r>
              <a:rPr lang="en-US" sz="2400" dirty="0"/>
              <a:t>.  As the name implies, there is an embryonic stage in these organisms as contrasted with their closest relative green algae. </a:t>
            </a:r>
          </a:p>
          <a:p>
            <a:pPr indent="447675" algn="just"/>
            <a:endParaRPr lang="en-US" sz="2200" dirty="0"/>
          </a:p>
        </p:txBody>
      </p:sp>
      <p:sp>
        <p:nvSpPr>
          <p:cNvPr id="4" name="Прямоугольник 3"/>
          <p:cNvSpPr/>
          <p:nvPr/>
        </p:nvSpPr>
        <p:spPr>
          <a:xfrm>
            <a:off x="4882896" y="5849035"/>
            <a:ext cx="3282696" cy="707886"/>
          </a:xfrm>
          <a:prstGeom prst="rect">
            <a:avLst/>
          </a:prstGeom>
        </p:spPr>
        <p:txBody>
          <a:bodyPr wrap="square">
            <a:spAutoFit/>
          </a:bodyPr>
          <a:lstStyle/>
          <a:p>
            <a:r>
              <a:rPr lang="en-US" sz="2000" b="1" dirty="0"/>
              <a:t>A </a:t>
            </a:r>
            <a:r>
              <a:rPr lang="en-US" sz="2000" b="1" dirty="0" err="1"/>
              <a:t>phylogenetic</a:t>
            </a:r>
            <a:r>
              <a:rPr lang="en-US" sz="2000" b="1" dirty="0"/>
              <a:t> arrangement of living plants</a:t>
            </a:r>
            <a:r>
              <a:rPr lang="en-US" sz="2000" dirty="0"/>
              <a:t>.</a:t>
            </a:r>
            <a:endParaRPr lang="ru-RU"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63716" y="1225355"/>
            <a:ext cx="9504948" cy="4770537"/>
          </a:xfrm>
          <a:prstGeom prst="rect">
            <a:avLst/>
          </a:prstGeom>
        </p:spPr>
        <p:txBody>
          <a:bodyPr wrap="square">
            <a:spAutoFit/>
          </a:bodyPr>
          <a:lstStyle/>
          <a:p>
            <a:pPr indent="447675" algn="just"/>
            <a:r>
              <a:rPr lang="en-US" sz="3200" dirty="0">
                <a:latin typeface="Times New Roman" panose="02020603050405020304" pitchFamily="18" charset="0"/>
                <a:cs typeface="Times New Roman" panose="02020603050405020304" pitchFamily="18" charset="0"/>
              </a:rPr>
              <a:t>Another feature that distinguishes plants from almost all algae is the presence of </a:t>
            </a:r>
            <a:r>
              <a:rPr lang="en-US" sz="3200" dirty="0">
                <a:solidFill>
                  <a:schemeClr val="accent1">
                    <a:lumMod val="75000"/>
                  </a:schemeClr>
                </a:solidFill>
                <a:latin typeface="Times New Roman" panose="02020603050405020304" pitchFamily="18" charset="0"/>
                <a:cs typeface="Times New Roman" panose="02020603050405020304" pitchFamily="18" charset="0"/>
              </a:rPr>
              <a:t>complex reproductive organs, the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archegonium</a:t>
            </a:r>
            <a:r>
              <a:rPr lang="en-US" sz="3200" dirty="0">
                <a:solidFill>
                  <a:schemeClr val="accent1">
                    <a:lumMod val="75000"/>
                  </a:schemeClr>
                </a:solidFill>
                <a:latin typeface="Times New Roman" panose="02020603050405020304" pitchFamily="18" charset="0"/>
                <a:cs typeface="Times New Roman" panose="02020603050405020304" pitchFamily="18" charset="0"/>
              </a:rPr>
              <a:t>, </a:t>
            </a:r>
            <a:r>
              <a:rPr lang="en-US" sz="3200" dirty="0" err="1">
                <a:solidFill>
                  <a:schemeClr val="accent1">
                    <a:lumMod val="75000"/>
                  </a:schemeClr>
                </a:solidFill>
                <a:latin typeface="Times New Roman" panose="02020603050405020304" pitchFamily="18" charset="0"/>
                <a:cs typeface="Times New Roman" panose="02020603050405020304" pitchFamily="18" charset="0"/>
              </a:rPr>
              <a:t>antheridium</a:t>
            </a:r>
            <a:r>
              <a:rPr lang="en-US" sz="3200" dirty="0">
                <a:solidFill>
                  <a:schemeClr val="accent1">
                    <a:lumMod val="75000"/>
                  </a:schemeClr>
                </a:solidFill>
                <a:latin typeface="Times New Roman" panose="02020603050405020304" pitchFamily="18" charset="0"/>
                <a:cs typeface="Times New Roman" panose="02020603050405020304" pitchFamily="18" charset="0"/>
              </a:rPr>
              <a:t> and sporangium</a:t>
            </a:r>
            <a:r>
              <a:rPr lang="en-US" sz="3200" dirty="0">
                <a:latin typeface="Times New Roman" panose="02020603050405020304" pitchFamily="18" charset="0"/>
                <a:cs typeface="Times New Roman" panose="02020603050405020304" pitchFamily="18" charset="0"/>
              </a:rPr>
              <a:t>. Other shared features of plants include the following: </a:t>
            </a:r>
            <a:r>
              <a:rPr lang="en-US" sz="3200" dirty="0" err="1">
                <a:latin typeface="Times New Roman" panose="02020603050405020304" pitchFamily="18" charset="0"/>
                <a:cs typeface="Times New Roman" panose="02020603050405020304" pitchFamily="18" charset="0"/>
              </a:rPr>
              <a:t>haplodiplobiontic</a:t>
            </a:r>
            <a:r>
              <a:rPr lang="en-US" sz="3200" dirty="0">
                <a:latin typeface="Times New Roman" panose="02020603050405020304" pitchFamily="18" charset="0"/>
                <a:cs typeface="Times New Roman" panose="02020603050405020304" pitchFamily="18" charset="0"/>
              </a:rPr>
              <a:t> life cycle and </a:t>
            </a:r>
            <a:r>
              <a:rPr lang="en-US" sz="3200" dirty="0" err="1">
                <a:latin typeface="Times New Roman" panose="02020603050405020304" pitchFamily="18" charset="0"/>
                <a:cs typeface="Times New Roman" panose="02020603050405020304" pitchFamily="18" charset="0"/>
              </a:rPr>
              <a:t>multicellular</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sporophytes</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sporopollenin</a:t>
            </a:r>
            <a:r>
              <a:rPr lang="en-US" sz="3200" dirty="0">
                <a:latin typeface="Times New Roman" panose="02020603050405020304" pitchFamily="18" charset="0"/>
                <a:cs typeface="Times New Roman" panose="02020603050405020304" pitchFamily="18" charset="0"/>
              </a:rPr>
              <a:t> in the spore wall (also detected in some algae); cuticle (waxy outer layer of the epidermis).</a:t>
            </a:r>
            <a:endParaRPr lang="ru-RU" sz="3200" dirty="0">
              <a:latin typeface="Times New Roman" panose="02020603050405020304" pitchFamily="18" charset="0"/>
              <a:cs typeface="Times New Roman" panose="02020603050405020304" pitchFamily="18" charset="0"/>
            </a:endParaRPr>
          </a:p>
          <a:p>
            <a:pPr indent="447675" algn="just"/>
            <a:endParaRPr lang="en-US" sz="2400" dirty="0">
              <a:latin typeface="Times New Roman" panose="02020603050405020304" pitchFamily="18" charset="0"/>
              <a:cs typeface="Times New Roman" panose="02020603050405020304" pitchFamily="18" charset="0"/>
            </a:endParaRPr>
          </a:p>
          <a:p>
            <a:pPr indent="447675" algn="just"/>
            <a:r>
              <a:rPr lang="en-US"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37032" y="1168554"/>
            <a:ext cx="10917936" cy="4031873"/>
          </a:xfrm>
          <a:prstGeom prst="rect">
            <a:avLst/>
          </a:prstGeom>
        </p:spPr>
        <p:txBody>
          <a:bodyPr wrap="square">
            <a:spAutoFit/>
          </a:bodyPr>
          <a:lstStyle/>
          <a:p>
            <a:pPr indent="447675" algn="just"/>
            <a:r>
              <a:rPr lang="en-US" sz="4000" dirty="0">
                <a:solidFill>
                  <a:schemeClr val="accent1">
                    <a:lumMod val="75000"/>
                  </a:schemeClr>
                </a:solidFill>
                <a:latin typeface="Times New Roman" panose="02020603050405020304" pitchFamily="18" charset="0"/>
                <a:cs typeface="Times New Roman" panose="02020603050405020304" pitchFamily="18" charset="0"/>
              </a:rPr>
              <a:t>Bryophytes (mosses, hornworts, and liverworts) </a:t>
            </a:r>
            <a:r>
              <a:rPr lang="en-US" sz="3600" dirty="0">
                <a:latin typeface="Times New Roman" panose="02020603050405020304" pitchFamily="18" charset="0"/>
                <a:cs typeface="Times New Roman" panose="02020603050405020304" pitchFamily="18" charset="0"/>
              </a:rPr>
              <a:t>can be found in all ecosystems of earth.  The diversity increases at tropical and subtropical latitudes.   Another term commonly used for this group is </a:t>
            </a:r>
            <a:r>
              <a:rPr lang="en-US" sz="3600" dirty="0">
                <a:solidFill>
                  <a:schemeClr val="accent1">
                    <a:lumMod val="75000"/>
                  </a:schemeClr>
                </a:solidFill>
                <a:latin typeface="Times New Roman" panose="02020603050405020304" pitchFamily="18" charset="0"/>
                <a:cs typeface="Times New Roman" panose="02020603050405020304" pitchFamily="18" charset="0"/>
              </a:rPr>
              <a:t>nonvascular plants</a:t>
            </a:r>
            <a:r>
              <a:rPr lang="en-US" sz="3600" dirty="0">
                <a:latin typeface="Times New Roman" panose="02020603050405020304" pitchFamily="18" charset="0"/>
                <a:cs typeface="Times New Roman" panose="02020603050405020304" pitchFamily="18" charset="0"/>
              </a:rPr>
              <a:t>. </a:t>
            </a:r>
            <a:r>
              <a:rPr lang="en-US" sz="3600" dirty="0">
                <a:solidFill>
                  <a:schemeClr val="accent1">
                    <a:lumMod val="75000"/>
                  </a:schemeClr>
                </a:solidFill>
                <a:latin typeface="Times New Roman" panose="02020603050405020304" pitchFamily="18" charset="0"/>
                <a:cs typeface="Times New Roman" panose="02020603050405020304" pitchFamily="18" charset="0"/>
              </a:rPr>
              <a:t>All embryophytes have a life cycle </a:t>
            </a:r>
            <a:r>
              <a:rPr lang="en-US" sz="3600" dirty="0">
                <a:latin typeface="Times New Roman" panose="02020603050405020304" pitchFamily="18" charset="0"/>
                <a:cs typeface="Times New Roman" panose="02020603050405020304" pitchFamily="18" charset="0"/>
              </a:rPr>
              <a:t>that involves an alternation between </a:t>
            </a:r>
            <a:r>
              <a:rPr lang="en-US" sz="3600" dirty="0">
                <a:solidFill>
                  <a:schemeClr val="accent1">
                    <a:lumMod val="75000"/>
                  </a:schemeClr>
                </a:solidFill>
                <a:latin typeface="Times New Roman" panose="02020603050405020304" pitchFamily="18" charset="0"/>
                <a:cs typeface="Times New Roman" panose="02020603050405020304" pitchFamily="18" charset="0"/>
              </a:rPr>
              <a:t>sporophyte and  gametophyte generations</a:t>
            </a:r>
            <a:r>
              <a:rPr lang="en-US" sz="36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3962" y="723783"/>
            <a:ext cx="7993263" cy="5139869"/>
          </a:xfrm>
          <a:prstGeom prst="rect">
            <a:avLst/>
          </a:prstGeom>
        </p:spPr>
        <p:txBody>
          <a:bodyPr wrap="square">
            <a:spAutoFit/>
          </a:bodyPr>
          <a:lstStyle/>
          <a:p>
            <a:pPr marL="342900" indent="-342900" algn="just">
              <a:buFontTx/>
              <a:buChar char="-"/>
            </a:pPr>
            <a:r>
              <a:rPr lang="en-US" sz="2400" dirty="0"/>
              <a:t>Most of </a:t>
            </a:r>
            <a:r>
              <a:rPr lang="en-US" sz="2400" dirty="0">
                <a:solidFill>
                  <a:schemeClr val="accent1">
                    <a:lumMod val="75000"/>
                  </a:schemeClr>
                </a:solidFill>
              </a:rPr>
              <a:t>Bryophytes</a:t>
            </a:r>
            <a:r>
              <a:rPr lang="en-US" sz="2400" dirty="0"/>
              <a:t> have a limited ability to control their water content (</a:t>
            </a:r>
            <a:r>
              <a:rPr lang="en-US" sz="2400" dirty="0" err="1">
                <a:solidFill>
                  <a:schemeClr val="accent1">
                    <a:lumMod val="75000"/>
                  </a:schemeClr>
                </a:solidFill>
              </a:rPr>
              <a:t>poikilohydric</a:t>
            </a:r>
            <a:r>
              <a:rPr lang="en-US" sz="2400" dirty="0"/>
              <a:t>)</a:t>
            </a:r>
            <a:r>
              <a:rPr lang="ru-RU" sz="2400" dirty="0"/>
              <a:t>;</a:t>
            </a:r>
            <a:endParaRPr lang="en-US" sz="2400" dirty="0"/>
          </a:p>
          <a:p>
            <a:pPr marL="342900" indent="-342900" algn="just">
              <a:buFontTx/>
              <a:buChar char="-"/>
            </a:pPr>
            <a:endParaRPr lang="en-US" sz="2400" dirty="0"/>
          </a:p>
          <a:p>
            <a:pPr marL="342900" indent="-342900" algn="just">
              <a:buFontTx/>
              <a:buChar char="-"/>
            </a:pPr>
            <a:r>
              <a:rPr lang="en-US" sz="2400" dirty="0"/>
              <a:t>Conductive tissues are absent</a:t>
            </a:r>
            <a:r>
              <a:rPr lang="ru-RU" sz="2400" dirty="0"/>
              <a:t>;</a:t>
            </a:r>
          </a:p>
          <a:p>
            <a:pPr marL="342900" indent="-342900" algn="just">
              <a:buFontTx/>
              <a:buChar char="-"/>
            </a:pPr>
            <a:endParaRPr lang="ru-RU" sz="2400" dirty="0"/>
          </a:p>
          <a:p>
            <a:pPr marL="342900" indent="-342900" algn="just">
              <a:buFontTx/>
              <a:buChar char="-"/>
            </a:pPr>
            <a:r>
              <a:rPr lang="en-US" sz="2400" dirty="0"/>
              <a:t>Some species of mosses and liverworts have hydroids that are analogous to the </a:t>
            </a:r>
            <a:r>
              <a:rPr lang="en-US" sz="2400" dirty="0" err="1"/>
              <a:t>tracheids</a:t>
            </a:r>
            <a:r>
              <a:rPr lang="en-US" sz="2400" dirty="0"/>
              <a:t> and </a:t>
            </a:r>
            <a:r>
              <a:rPr lang="en-US" sz="2400" dirty="0" err="1"/>
              <a:t>leptoid</a:t>
            </a:r>
            <a:r>
              <a:rPr lang="en-US" sz="2400" dirty="0"/>
              <a:t> is a type of elongated food-conducting cell like phloem in the stems</a:t>
            </a:r>
            <a:r>
              <a:rPr lang="ru-RU" sz="3200" dirty="0"/>
              <a:t>;</a:t>
            </a:r>
            <a:endParaRPr lang="en-US" sz="3200" dirty="0"/>
          </a:p>
          <a:p>
            <a:pPr marL="342900" indent="-342900" algn="just">
              <a:buFontTx/>
              <a:buChar char="-"/>
            </a:pPr>
            <a:endParaRPr lang="ru-RU" sz="3200" dirty="0"/>
          </a:p>
          <a:p>
            <a:pPr marL="342900" indent="-342900" algn="just">
              <a:buFontTx/>
              <a:buChar char="-"/>
            </a:pPr>
            <a:r>
              <a:rPr lang="en-US" sz="2400" dirty="0">
                <a:solidFill>
                  <a:schemeClr val="accent1">
                    <a:lumMod val="75000"/>
                  </a:schemeClr>
                </a:solidFill>
              </a:rPr>
              <a:t>Bryophytes lack roots </a:t>
            </a:r>
            <a:r>
              <a:rPr lang="en-US" sz="2400" dirty="0"/>
              <a:t>but have </a:t>
            </a:r>
            <a:r>
              <a:rPr lang="en-US" sz="2400" dirty="0">
                <a:solidFill>
                  <a:schemeClr val="accent1">
                    <a:lumMod val="75000"/>
                  </a:schemeClr>
                </a:solidFill>
              </a:rPr>
              <a:t>rhizoids</a:t>
            </a:r>
            <a:r>
              <a:rPr lang="en-US" sz="2400" dirty="0"/>
              <a:t>, elongated cells that penetrate the soil. They differ from roots in their simplicity; they are mainly unicellular or, if  multicellular, they are usually </a:t>
            </a:r>
            <a:r>
              <a:rPr lang="en-US" sz="2400" dirty="0" err="1"/>
              <a:t>uniseriate</a:t>
            </a:r>
            <a:r>
              <a:rPr lang="en-US" sz="2400" dirty="0"/>
              <a:t>. </a:t>
            </a:r>
            <a:endParaRPr lang="ru-RU" sz="2400" dirty="0"/>
          </a:p>
        </p:txBody>
      </p:sp>
      <p:pic>
        <p:nvPicPr>
          <p:cNvPr id="2052" name="Picture 4" descr="Bryophyta">
            <a:extLst>
              <a:ext uri="{FF2B5EF4-FFF2-40B4-BE49-F238E27FC236}">
                <a16:creationId xmlns:a16="http://schemas.microsoft.com/office/drawing/2014/main" id="{219F0B6D-12DB-401D-B87E-97605CC2B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5646" y="1828800"/>
            <a:ext cx="2985282" cy="21804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Где находятся ризоиды у мхов. Что такое ризоиды какие функции они выполняют">
            <a:extLst>
              <a:ext uri="{FF2B5EF4-FFF2-40B4-BE49-F238E27FC236}">
                <a16:creationId xmlns:a16="http://schemas.microsoft.com/office/drawing/2014/main" id="{557B72EE-C638-4A50-99F4-84E77E49536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567225" y="4009292"/>
            <a:ext cx="3298361" cy="2991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283464" y="2316647"/>
            <a:ext cx="4792398" cy="4315967"/>
          </a:xfrm>
          <a:prstGeom prst="rect">
            <a:avLst/>
          </a:prstGeom>
        </p:spPr>
        <p:txBody>
          <a:bodyPr>
            <a:noAutofit/>
          </a:bodyPr>
          <a:lstStyle/>
          <a:p>
            <a:pPr marL="0" marR="0" lvl="0" indent="357188"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i="0" u="none" strike="noStrike" kern="1200" cap="none" spc="0" normalizeH="0" baseline="0" noProof="0" dirty="0">
                <a:ln>
                  <a:noFill/>
                </a:ln>
                <a:solidFill>
                  <a:schemeClr val="tx1"/>
                </a:solidFill>
                <a:effectLst/>
                <a:uLnTx/>
                <a:uFillTx/>
                <a:latin typeface="+mn-lt"/>
                <a:ea typeface="+mn-ea"/>
                <a:cs typeface="+mn-cs"/>
              </a:rPr>
              <a:t>The  archegonium produces </a:t>
            </a:r>
            <a:r>
              <a:rPr kumimoji="0" lang="en-US" sz="2400" i="1" u="none" strike="noStrike" kern="1200" cap="none" spc="0" normalizeH="0" baseline="0" noProof="0" dirty="0">
                <a:ln>
                  <a:noFill/>
                </a:ln>
                <a:solidFill>
                  <a:schemeClr val="accent1">
                    <a:lumMod val="75000"/>
                  </a:schemeClr>
                </a:solidFill>
                <a:effectLst/>
                <a:uLnTx/>
                <a:uFillTx/>
                <a:latin typeface="+mn-lt"/>
                <a:ea typeface="+mn-ea"/>
                <a:cs typeface="+mn-cs"/>
              </a:rPr>
              <a:t>oocyte</a:t>
            </a:r>
            <a:r>
              <a:rPr kumimoji="0" lang="en-US" sz="2400" i="0" u="none" strike="noStrike" kern="1200" cap="none" spc="0" normalizeH="0" baseline="0" noProof="0" dirty="0">
                <a:ln>
                  <a:noFill/>
                </a:ln>
                <a:solidFill>
                  <a:schemeClr val="tx1"/>
                </a:solidFill>
                <a:effectLst/>
                <a:uLnTx/>
                <a:uFillTx/>
                <a:latin typeface="+mn-lt"/>
                <a:ea typeface="+mn-ea"/>
                <a:cs typeface="+mn-cs"/>
              </a:rPr>
              <a:t> which is fertilized by the </a:t>
            </a:r>
            <a:r>
              <a:rPr kumimoji="0" lang="en-US" sz="2400" i="0" u="none" strike="noStrike" kern="1200" cap="none" spc="0" normalizeH="0" baseline="0" noProof="0" dirty="0" err="1">
                <a:ln>
                  <a:noFill/>
                </a:ln>
                <a:solidFill>
                  <a:schemeClr val="tx1"/>
                </a:solidFill>
                <a:effectLst/>
                <a:uLnTx/>
                <a:uFillTx/>
                <a:latin typeface="+mn-lt"/>
                <a:ea typeface="+mn-ea"/>
                <a:cs typeface="+mn-cs"/>
              </a:rPr>
              <a:t>anteridium’s</a:t>
            </a:r>
            <a:r>
              <a:rPr kumimoji="0" lang="en-US" sz="2400" i="0" u="none" strike="noStrike" kern="1200" cap="none" spc="0" normalizeH="0" baseline="0" noProof="0" dirty="0">
                <a:ln>
                  <a:noFill/>
                </a:ln>
                <a:solidFill>
                  <a:schemeClr val="tx1"/>
                </a:solidFill>
                <a:effectLst/>
                <a:uLnTx/>
                <a:uFillTx/>
                <a:latin typeface="+mn-lt"/>
                <a:ea typeface="+mn-ea"/>
                <a:cs typeface="+mn-cs"/>
              </a:rPr>
              <a:t> spermatozoon in the process of </a:t>
            </a:r>
            <a:r>
              <a:rPr kumimoji="0" lang="en-US" sz="2400" i="0" u="none" strike="noStrike" kern="1200" cap="none" spc="0" normalizeH="0" baseline="0" noProof="0" dirty="0" err="1">
                <a:ln>
                  <a:noFill/>
                </a:ln>
                <a:solidFill>
                  <a:schemeClr val="tx1"/>
                </a:solidFill>
                <a:effectLst/>
                <a:uLnTx/>
                <a:uFillTx/>
                <a:latin typeface="+mn-lt"/>
                <a:ea typeface="+mn-ea"/>
                <a:cs typeface="+mn-cs"/>
              </a:rPr>
              <a:t>oogamy</a:t>
            </a:r>
            <a:r>
              <a:rPr kumimoji="0" lang="en-US" sz="2400" i="0" u="none" strike="noStrike" kern="1200" cap="none" spc="0" normalizeH="0" baseline="0" noProof="0" dirty="0">
                <a:ln>
                  <a:noFill/>
                </a:ln>
                <a:solidFill>
                  <a:schemeClr val="tx1"/>
                </a:solidFill>
                <a:effectLst/>
                <a:uLnTx/>
                <a:uFillTx/>
                <a:latin typeface="+mn-lt"/>
                <a:ea typeface="+mn-ea"/>
                <a:cs typeface="+mn-cs"/>
              </a:rPr>
              <a:t>. </a:t>
            </a:r>
          </a:p>
        </p:txBody>
      </p:sp>
      <p:pic>
        <p:nvPicPr>
          <p:cNvPr id="4" name="Picture 2" descr="https://dr282zn36sxxg.cloudfront.net/datastreams/f-d%3A3a996b6fe55a6f77ab56536e3e33ae743a74655feaa986f61bfb9196%2BIMAGE_THUMB_POSTCARD_TINY%2BIMAGE_THUMB_POSTCARD_TINY.1"/>
          <p:cNvPicPr>
            <a:picLocks noChangeAspect="1" noChangeArrowheads="1"/>
          </p:cNvPicPr>
          <p:nvPr/>
        </p:nvPicPr>
        <p:blipFill>
          <a:blip r:embed="rId2" cstate="print">
            <a:lum bright="10000" contrast="10000"/>
          </a:blip>
          <a:srcRect/>
          <a:stretch>
            <a:fillRect/>
          </a:stretch>
        </p:blipFill>
        <p:spPr bwMode="auto">
          <a:xfrm>
            <a:off x="5226711" y="1454755"/>
            <a:ext cx="6711858" cy="3168000"/>
          </a:xfrm>
          <a:prstGeom prst="rect">
            <a:avLst/>
          </a:prstGeom>
          <a:noFill/>
        </p:spPr>
      </p:pic>
      <p:sp>
        <p:nvSpPr>
          <p:cNvPr id="5" name="Прямоугольник 4"/>
          <p:cNvSpPr/>
          <p:nvPr/>
        </p:nvSpPr>
        <p:spPr>
          <a:xfrm>
            <a:off x="283464" y="132695"/>
            <a:ext cx="11704320" cy="1569660"/>
          </a:xfrm>
          <a:prstGeom prst="rect">
            <a:avLst/>
          </a:prstGeom>
        </p:spPr>
        <p:txBody>
          <a:bodyPr wrap="square">
            <a:spAutoFit/>
          </a:bodyPr>
          <a:lstStyle/>
          <a:p>
            <a:pPr indent="357188" algn="just"/>
            <a:r>
              <a:rPr lang="en-US" sz="2400" dirty="0">
                <a:solidFill>
                  <a:schemeClr val="accent1">
                    <a:lumMod val="75000"/>
                  </a:schemeClr>
                </a:solidFill>
              </a:rPr>
              <a:t>Life cycle </a:t>
            </a:r>
            <a:r>
              <a:rPr lang="en-US" sz="2400" dirty="0">
                <a:solidFill>
                  <a:prstClr val="black"/>
                </a:solidFill>
              </a:rPr>
              <a:t>of mosses is similar to the general life cycle of land plants. They begin with a </a:t>
            </a:r>
            <a:r>
              <a:rPr lang="en-US" sz="2400" dirty="0">
                <a:solidFill>
                  <a:schemeClr val="accent1">
                    <a:lumMod val="75000"/>
                  </a:schemeClr>
                </a:solidFill>
              </a:rPr>
              <a:t>gametophyte</a:t>
            </a:r>
            <a:r>
              <a:rPr lang="en-US" sz="2400" dirty="0">
                <a:solidFill>
                  <a:prstClr val="black"/>
                </a:solidFill>
              </a:rPr>
              <a:t> with an </a:t>
            </a:r>
            <a:r>
              <a:rPr lang="en-US" sz="2400" dirty="0">
                <a:solidFill>
                  <a:schemeClr val="accent1">
                    <a:lumMod val="75000"/>
                  </a:schemeClr>
                </a:solidFill>
              </a:rPr>
              <a:t>archegonia and antheridia</a:t>
            </a:r>
            <a:r>
              <a:rPr lang="en-US" sz="2400" dirty="0">
                <a:solidFill>
                  <a:prstClr val="black"/>
                </a:solidFill>
              </a:rPr>
              <a:t>. </a:t>
            </a:r>
          </a:p>
          <a:p>
            <a:pPr indent="357188" algn="just"/>
            <a:r>
              <a:rPr lang="en-US" sz="2400" dirty="0"/>
              <a:t>Female </a:t>
            </a:r>
            <a:r>
              <a:rPr lang="en-US" sz="2400" i="1" dirty="0" err="1"/>
              <a:t>gametangia</a:t>
            </a:r>
            <a:r>
              <a:rPr lang="en-US" sz="2400" dirty="0"/>
              <a:t> (gamete “homes”) is called </a:t>
            </a:r>
            <a:r>
              <a:rPr lang="en-US" sz="2400" i="1" dirty="0" err="1">
                <a:solidFill>
                  <a:schemeClr val="accent1">
                    <a:lumMod val="75000"/>
                  </a:schemeClr>
                </a:solidFill>
              </a:rPr>
              <a:t>archegonium</a:t>
            </a:r>
            <a:r>
              <a:rPr lang="en-US" sz="2400" dirty="0">
                <a:solidFill>
                  <a:schemeClr val="accent1">
                    <a:lumMod val="75000"/>
                  </a:schemeClr>
                </a:solidFill>
              </a:rPr>
              <a:t>,</a:t>
            </a:r>
            <a:r>
              <a:rPr lang="en-US" sz="2400" dirty="0">
                <a:solidFill>
                  <a:schemeClr val="accent2"/>
                </a:solidFill>
              </a:rPr>
              <a:t> </a:t>
            </a:r>
            <a:r>
              <a:rPr lang="en-US" sz="2400" dirty="0"/>
              <a:t>the male </a:t>
            </a:r>
            <a:r>
              <a:rPr lang="en-US" sz="2400" i="1" dirty="0" err="1">
                <a:solidFill>
                  <a:schemeClr val="accent1">
                    <a:lumMod val="75000"/>
                  </a:schemeClr>
                </a:solidFill>
              </a:rPr>
              <a:t>gametangia</a:t>
            </a:r>
            <a:r>
              <a:rPr lang="en-US" sz="2400" dirty="0" err="1">
                <a:solidFill>
                  <a:schemeClr val="accent1">
                    <a:lumMod val="75000"/>
                  </a:schemeClr>
                </a:solidFill>
              </a:rPr>
              <a:t>—</a:t>
            </a:r>
            <a:r>
              <a:rPr lang="en-US" sz="2400" i="1" dirty="0" err="1">
                <a:solidFill>
                  <a:schemeClr val="accent1">
                    <a:lumMod val="75000"/>
                  </a:schemeClr>
                </a:solidFill>
              </a:rPr>
              <a:t>anteridium</a:t>
            </a:r>
            <a:r>
              <a:rPr lang="en-US" sz="2400" i="1" dirty="0">
                <a:solidFill>
                  <a:schemeClr val="accent1">
                    <a:lumMod val="75000"/>
                  </a:schemeClr>
                </a:solidFill>
              </a:rPr>
              <a:t>.</a:t>
            </a:r>
            <a:r>
              <a:rPr lang="en-US" sz="2400" dirty="0"/>
              <a:t> </a:t>
            </a:r>
            <a:endParaRPr lang="en-US" sz="2400" dirty="0">
              <a:solidFill>
                <a:prstClr val="black"/>
              </a:solidFill>
            </a:endParaRPr>
          </a:p>
        </p:txBody>
      </p:sp>
      <p:sp>
        <p:nvSpPr>
          <p:cNvPr id="6" name="Прямоугольник 5"/>
          <p:cNvSpPr/>
          <p:nvPr/>
        </p:nvSpPr>
        <p:spPr>
          <a:xfrm>
            <a:off x="5578950" y="4755492"/>
            <a:ext cx="6359619" cy="769441"/>
          </a:xfrm>
          <a:prstGeom prst="rect">
            <a:avLst/>
          </a:prstGeom>
        </p:spPr>
        <p:txBody>
          <a:bodyPr wrap="square">
            <a:spAutoFit/>
          </a:bodyPr>
          <a:lstStyle/>
          <a:p>
            <a:pPr algn="just"/>
            <a:r>
              <a:rPr lang="en-US" sz="2200" dirty="0"/>
              <a:t>The reproductive organs of Bryophytes like this liverwort are male antheridia and female archegonia.</a:t>
            </a:r>
            <a:endParaRPr lang="ru-RU" sz="2200" dirty="0"/>
          </a:p>
        </p:txBody>
      </p:sp>
      <p:sp>
        <p:nvSpPr>
          <p:cNvPr id="7" name="Прямоугольник 6"/>
          <p:cNvSpPr/>
          <p:nvPr/>
        </p:nvSpPr>
        <p:spPr>
          <a:xfrm>
            <a:off x="265176" y="5657671"/>
            <a:ext cx="11713464" cy="1200329"/>
          </a:xfrm>
          <a:prstGeom prst="rect">
            <a:avLst/>
          </a:prstGeom>
        </p:spPr>
        <p:txBody>
          <a:bodyPr wrap="square">
            <a:spAutoFit/>
          </a:bodyPr>
          <a:lstStyle/>
          <a:p>
            <a:pPr indent="357188" algn="just"/>
            <a:r>
              <a:rPr lang="en-US" sz="2400" dirty="0"/>
              <a:t>Most of moss gametophytes have a </a:t>
            </a:r>
            <a:r>
              <a:rPr lang="en-US" sz="2400" i="1" dirty="0">
                <a:solidFill>
                  <a:schemeClr val="accent1">
                    <a:lumMod val="75000"/>
                  </a:schemeClr>
                </a:solidFill>
              </a:rPr>
              <a:t>shoot body </a:t>
            </a:r>
            <a:r>
              <a:rPr lang="en-US" sz="2400" dirty="0"/>
              <a:t>that consists of a stem and leaves (but no roots) while others have a </a:t>
            </a:r>
            <a:r>
              <a:rPr lang="en-US" sz="2400" i="1" dirty="0" err="1">
                <a:solidFill>
                  <a:schemeClr val="accent1">
                    <a:lumMod val="75000"/>
                  </a:schemeClr>
                </a:solidFill>
              </a:rPr>
              <a:t>thallus</a:t>
            </a:r>
            <a:r>
              <a:rPr lang="en-US" sz="2400" i="1" dirty="0">
                <a:solidFill>
                  <a:schemeClr val="accent1">
                    <a:lumMod val="75000"/>
                  </a:schemeClr>
                </a:solidFill>
              </a:rPr>
              <a:t> body</a:t>
            </a:r>
            <a:r>
              <a:rPr lang="en-US" sz="2400" dirty="0">
                <a:solidFill>
                  <a:schemeClr val="accent1">
                    <a:lumMod val="75000"/>
                  </a:schemeClr>
                </a:solidFill>
              </a:rPr>
              <a:t>, </a:t>
            </a:r>
            <a:r>
              <a:rPr lang="en-US" sz="2400" dirty="0"/>
              <a:t>which is a flat, leaf-like, and undifferentiated structure.</a:t>
            </a:r>
            <a:endParaRPr lang="ru-RU"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13944" y="236833"/>
            <a:ext cx="11536680" cy="1107996"/>
          </a:xfrm>
          <a:prstGeom prst="rect">
            <a:avLst/>
          </a:prstGeom>
        </p:spPr>
        <p:txBody>
          <a:bodyPr wrap="square">
            <a:spAutoFit/>
          </a:bodyPr>
          <a:lstStyle/>
          <a:p>
            <a:pPr indent="442913" algn="just"/>
            <a:r>
              <a:rPr lang="en-US" sz="2200" dirty="0">
                <a:solidFill>
                  <a:schemeClr val="accent1">
                    <a:lumMod val="75000"/>
                  </a:schemeClr>
                </a:solidFill>
              </a:rPr>
              <a:t>The life cycle of most mosses </a:t>
            </a:r>
            <a:r>
              <a:rPr lang="en-US" sz="2200" dirty="0"/>
              <a:t>begins with the release of spores from a capsule, which opens when a small, </a:t>
            </a:r>
            <a:r>
              <a:rPr lang="en-US" sz="2200" dirty="0" err="1"/>
              <a:t>lidlike</a:t>
            </a:r>
            <a:r>
              <a:rPr lang="en-US" sz="2200" dirty="0"/>
              <a:t> structure, called the operculum, degenerates. A single spore germinates to form a branched, filamentous </a:t>
            </a:r>
            <a:r>
              <a:rPr lang="en-US" sz="2200" dirty="0" err="1"/>
              <a:t>protonema</a:t>
            </a:r>
            <a:r>
              <a:rPr lang="en-US" sz="2200" dirty="0"/>
              <a:t>, from which a leafy gametophyte develops. </a:t>
            </a:r>
            <a:endParaRPr lang="ru-RU" sz="2200" dirty="0"/>
          </a:p>
        </p:txBody>
      </p:sp>
      <p:sp>
        <p:nvSpPr>
          <p:cNvPr id="4" name="Прямоугольник 3"/>
          <p:cNvSpPr/>
          <p:nvPr/>
        </p:nvSpPr>
        <p:spPr>
          <a:xfrm>
            <a:off x="374903" y="1446520"/>
            <a:ext cx="5573409" cy="4832092"/>
          </a:xfrm>
          <a:prstGeom prst="rect">
            <a:avLst/>
          </a:prstGeom>
        </p:spPr>
        <p:txBody>
          <a:bodyPr wrap="square">
            <a:spAutoFit/>
          </a:bodyPr>
          <a:lstStyle/>
          <a:p>
            <a:pPr indent="447675" algn="just"/>
            <a:r>
              <a:rPr lang="en-US" sz="2200" dirty="0"/>
              <a:t>The gametophyte bears organs for sexual reproduction. Sperm, which are released by the mature </a:t>
            </a:r>
            <a:r>
              <a:rPr lang="en-US" sz="2200" dirty="0" err="1"/>
              <a:t>antheridium</a:t>
            </a:r>
            <a:r>
              <a:rPr lang="en-US" sz="2200" dirty="0"/>
              <a:t> (the male reproductive organ), are attracted into the neck of an </a:t>
            </a:r>
            <a:r>
              <a:rPr lang="en-US" sz="2200" dirty="0" err="1"/>
              <a:t>archegonium</a:t>
            </a:r>
            <a:r>
              <a:rPr lang="en-US" sz="2200" dirty="0"/>
              <a:t> (the female reproductive organ). Here, one sperm fuses with the egg to produce the zygote. </a:t>
            </a:r>
          </a:p>
          <a:p>
            <a:pPr indent="447675" algn="just"/>
            <a:r>
              <a:rPr lang="en-US" sz="2200" dirty="0"/>
              <a:t>After cell division, the zygote becomes the </a:t>
            </a:r>
            <a:r>
              <a:rPr lang="en-US" sz="2200" dirty="0" err="1"/>
              <a:t>sporophyte</a:t>
            </a:r>
            <a:r>
              <a:rPr lang="en-US" sz="2200" dirty="0"/>
              <a:t>, and, at the same time, the </a:t>
            </a:r>
            <a:r>
              <a:rPr lang="en-US" sz="2200" dirty="0" err="1"/>
              <a:t>archegonium</a:t>
            </a:r>
            <a:r>
              <a:rPr lang="en-US" sz="2200" dirty="0"/>
              <a:t> divides to form the protective </a:t>
            </a:r>
            <a:r>
              <a:rPr lang="en-US" sz="2200" dirty="0" err="1"/>
              <a:t>calyptra</a:t>
            </a:r>
            <a:r>
              <a:rPr lang="en-US" sz="2200" dirty="0"/>
              <a:t>. The </a:t>
            </a:r>
            <a:r>
              <a:rPr lang="en-US" sz="2200" dirty="0" err="1"/>
              <a:t>sporophyte</a:t>
            </a:r>
            <a:r>
              <a:rPr lang="en-US" sz="2200" dirty="0"/>
              <a:t> usually consists of a capsule and a seta. Asexual reproduction occurs within the capsule and the whole process may begin again.</a:t>
            </a:r>
            <a:endParaRPr lang="ru-RU" sz="2200" dirty="0"/>
          </a:p>
        </p:txBody>
      </p:sp>
      <p:pic>
        <p:nvPicPr>
          <p:cNvPr id="30724" name="Picture 4" descr="https://dr282zn36sxxg.cloudfront.net/datastreams/f-d%3A6d5f8d9969175f44bff710cd2276f52cdfe766511ef38c4594259188%2BIMAGE_THUMB_POSTCARD_TINY%2BIMAGE_THUMB_POSTCARD_TINY.1"/>
          <p:cNvPicPr>
            <a:picLocks noChangeAspect="1" noChangeArrowheads="1"/>
          </p:cNvPicPr>
          <p:nvPr/>
        </p:nvPicPr>
        <p:blipFill>
          <a:blip r:embed="rId2" cstate="print"/>
          <a:srcRect/>
          <a:stretch>
            <a:fillRect/>
          </a:stretch>
        </p:blipFill>
        <p:spPr bwMode="auto">
          <a:xfrm>
            <a:off x="6056744" y="1307171"/>
            <a:ext cx="5567001" cy="5400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4061</TotalTime>
  <Words>2499</Words>
  <Application>Microsoft Office PowerPoint</Application>
  <PresentationFormat>Широкоэкранный</PresentationFormat>
  <Paragraphs>156</Paragraphs>
  <Slides>34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34</vt:i4>
      </vt:variant>
    </vt:vector>
  </HeadingPairs>
  <TitlesOfParts>
    <vt:vector size="40" baseType="lpstr">
      <vt:lpstr>Arial</vt:lpstr>
      <vt:lpstr>Arial</vt:lpstr>
      <vt:lpstr>Calibri</vt:lpstr>
      <vt:lpstr>Calibri Light</vt:lpstr>
      <vt:lpstr>Times New Roman</vt:lpstr>
      <vt:lpstr>Тема Office</vt:lpstr>
      <vt:lpstr>Lecture № 11 General characteristics of the Bryophytes, Pteridophyta, Horsetails</vt:lpstr>
      <vt:lpstr>Content of a lesson</vt:lpstr>
      <vt:lpstr>Questions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Conclusion</vt:lpstr>
      <vt:lpstr>Main terms</vt:lpstr>
      <vt:lpstr>Thank you for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characteristics of the Mosses, Lycopodium, Horsetails.</dc:title>
  <dc:creator>Абидкулова Каримэ</dc:creator>
  <cp:lastModifiedBy>Алена Запарина</cp:lastModifiedBy>
  <cp:revision>758</cp:revision>
  <dcterms:created xsi:type="dcterms:W3CDTF">2018-10-11T08:37:43Z</dcterms:created>
  <dcterms:modified xsi:type="dcterms:W3CDTF">2025-03-29T07:43:40Z</dcterms:modified>
</cp:coreProperties>
</file>